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Lst>
  <p:sldSz cy="5143500" cx="9144000"/>
  <p:notesSz cx="9774225" cy="6724650"/>
  <p:embeddedFontLst>
    <p:embeddedFont>
      <p:font typeface="Roboto"/>
      <p:regular r:id="rId111"/>
      <p:bold r:id="rId112"/>
      <p:italic r:id="rId113"/>
      <p:boldItalic r:id="rId114"/>
    </p:embeddedFont>
    <p:embeddedFont>
      <p:font typeface="Inter SemiBold"/>
      <p:regular r:id="rId115"/>
      <p:bold r:id="rId116"/>
      <p:italic r:id="rId117"/>
      <p:boldItalic r:id="rId118"/>
    </p:embeddedFont>
    <p:embeddedFont>
      <p:font typeface="PT Serif"/>
      <p:regular r:id="rId119"/>
      <p:bold r:id="rId120"/>
      <p:italic r:id="rId121"/>
      <p:boldItalic r:id="rId1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96BF0AF-FEA6-4DF7-B883-6FC0B8A798DE}">
  <a:tblStyle styleId="{396BF0AF-FEA6-4DF7-B883-6FC0B8A798D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121" Type="http://schemas.openxmlformats.org/officeDocument/2006/relationships/font" Target="fonts/PTSerif-italic.fntdata"/><Relationship Id="rId25" Type="http://schemas.openxmlformats.org/officeDocument/2006/relationships/slide" Target="slides/slide19.xml"/><Relationship Id="rId120" Type="http://schemas.openxmlformats.org/officeDocument/2006/relationships/font" Target="fonts/PTSerif-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22" Type="http://schemas.openxmlformats.org/officeDocument/2006/relationships/font" Target="fonts/PTSerif-boldItalic.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InterSemiBold-boldItalic.fntdata"/><Relationship Id="rId117" Type="http://schemas.openxmlformats.org/officeDocument/2006/relationships/font" Target="fonts/InterSemiBold-italic.fntdata"/><Relationship Id="rId116" Type="http://schemas.openxmlformats.org/officeDocument/2006/relationships/font" Target="fonts/InterSemiBold-bold.fntdata"/><Relationship Id="rId115" Type="http://schemas.openxmlformats.org/officeDocument/2006/relationships/font" Target="fonts/InterSemiBold-regular.fntdata"/><Relationship Id="rId119" Type="http://schemas.openxmlformats.org/officeDocument/2006/relationships/font" Target="fonts/PTSerif-regular.fntdata"/><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Roboto-boldItalic.fntdata"/><Relationship Id="rId18" Type="http://schemas.openxmlformats.org/officeDocument/2006/relationships/slide" Target="slides/slide12.xml"/><Relationship Id="rId113" Type="http://schemas.openxmlformats.org/officeDocument/2006/relationships/font" Target="fonts/Roboto-italic.fntdata"/><Relationship Id="rId112" Type="http://schemas.openxmlformats.org/officeDocument/2006/relationships/font" Target="fonts/Roboto-bold.fntdata"/><Relationship Id="rId111" Type="http://schemas.openxmlformats.org/officeDocument/2006/relationships/font" Target="fonts/Roboto-regular.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4235503" cy="336233"/>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536474" y="0"/>
            <a:ext cx="4235503" cy="336233"/>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646627" y="504825"/>
            <a:ext cx="4481100" cy="2520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77424" y="3194209"/>
            <a:ext cx="7819390" cy="3026093"/>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387251"/>
            <a:ext cx="4235503" cy="336233"/>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536474" y="6387251"/>
            <a:ext cx="4235503" cy="336233"/>
          </a:xfrm>
          <a:prstGeom prst="rect">
            <a:avLst/>
          </a:prstGeom>
          <a:noFill/>
          <a:ln>
            <a:noFill/>
          </a:ln>
        </p:spPr>
        <p:txBody>
          <a:bodyPr anchorCtr="0" anchor="b" bIns="45100" lIns="90200" spcFirstLastPara="1" rIns="90200" wrap="square" tIns="45100">
            <a:noAutofit/>
          </a:bodyPr>
          <a:lstStyle/>
          <a:p>
            <a:pPr indent="0" lvl="0" marL="0" marR="0" rtl="0" algn="r">
              <a:spcBef>
                <a:spcPts val="0"/>
              </a:spcBef>
              <a:spcAft>
                <a:spcPts val="0"/>
              </a:spcAft>
              <a:buNone/>
            </a:pPr>
            <a:fld id="{00000000-1234-1234-1234-123412341234}" type="slidenum">
              <a:rPr b="0" i="0" lang="cs-CZ"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zakonyprolidi.cz/cs/2000-128#f2026104" TargetMode="External"/><Relationship Id="rId3" Type="http://schemas.openxmlformats.org/officeDocument/2006/relationships/hyperlink" Target="https://www.zakonyprolidi.cz/cs/2000-128#f2026104"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oziveni.cz/wp-content/uploads/2013/01/Vzorov%C3%BD-jednac%C3%AD-%C5%99%C3%A1d-zastupitelstva-koment%C3%A1%C5%99.pdf" TargetMode="Externa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3:notes"/>
          <p:cNvSpPr/>
          <p:nvPr>
            <p:ph idx="2" type="sldImg"/>
          </p:nvPr>
        </p:nvSpPr>
        <p:spPr>
          <a:xfrm>
            <a:off x="2646627" y="504825"/>
            <a:ext cx="4481100" cy="2520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3:notes"/>
          <p:cNvSpPr txBox="1"/>
          <p:nvPr>
            <p:ph idx="1" type="body"/>
          </p:nvPr>
        </p:nvSpPr>
        <p:spPr>
          <a:xfrm>
            <a:off x="977424" y="3194209"/>
            <a:ext cx="7819390" cy="3026093"/>
          </a:xfrm>
          <a:prstGeom prst="rect">
            <a:avLst/>
          </a:prstGeom>
          <a:noFill/>
          <a:ln>
            <a:noFill/>
          </a:ln>
        </p:spPr>
        <p:txBody>
          <a:bodyPr anchorCtr="0" anchor="t" bIns="45100" lIns="90200" spcFirstLastPara="1" rIns="90200" wrap="square" tIns="45100">
            <a:noAutofit/>
          </a:bodyPr>
          <a:lstStyle/>
          <a:p>
            <a:pPr indent="0" lvl="0" marL="0" marR="0" rtl="0" algn="l">
              <a:spcBef>
                <a:spcPts val="0"/>
              </a:spcBef>
              <a:spcAft>
                <a:spcPts val="0"/>
              </a:spcAft>
              <a:buNone/>
            </a:pPr>
            <a:r>
              <a:rPr lang="cs-CZ"/>
              <a:t>předpokládáme nějakou znalost</a:t>
            </a:r>
            <a:endParaRPr/>
          </a:p>
          <a:p>
            <a:pPr indent="0" lvl="0" marL="0" marR="0" rtl="0" algn="l">
              <a:spcBef>
                <a:spcPts val="0"/>
              </a:spcBef>
              <a:spcAft>
                <a:spcPts val="0"/>
              </a:spcAft>
              <a:buNone/>
            </a:pPr>
            <a:r>
              <a:rPr lang="cs-CZ"/>
              <a:t>zkušenosti z právní poradny</a:t>
            </a:r>
            <a:endParaRPr/>
          </a:p>
          <a:p>
            <a:pPr indent="0" lvl="0" marL="0" marR="0" rtl="0" algn="l">
              <a:spcBef>
                <a:spcPts val="0"/>
              </a:spcBef>
              <a:spcAft>
                <a:spcPts val="0"/>
              </a:spcAft>
              <a:buNone/>
            </a:pPr>
            <a:r>
              <a:rPr lang="cs-CZ"/>
              <a:t>adekvátní chování</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cs-CZ"/>
              <a:t>kdo je z I. obce</a:t>
            </a:r>
            <a:endParaRPr/>
          </a:p>
          <a:p>
            <a:pPr indent="0" lvl="0" marL="0" marR="0" rtl="0" algn="l">
              <a:spcBef>
                <a:spcPts val="0"/>
              </a:spcBef>
              <a:spcAft>
                <a:spcPts val="0"/>
              </a:spcAft>
              <a:buNone/>
            </a:pPr>
            <a:r>
              <a:rPr lang="cs-CZ"/>
              <a:t>kdo je v opozici</a:t>
            </a:r>
            <a:endParaRPr/>
          </a:p>
        </p:txBody>
      </p:sp>
      <p:sp>
        <p:nvSpPr>
          <p:cNvPr id="154" name="Google Shape;154;p3:notes"/>
          <p:cNvSpPr txBox="1"/>
          <p:nvPr>
            <p:ph idx="12" type="sldNum"/>
          </p:nvPr>
        </p:nvSpPr>
        <p:spPr>
          <a:xfrm>
            <a:off x="5536474" y="6387251"/>
            <a:ext cx="4235503" cy="336233"/>
          </a:xfrm>
          <a:prstGeom prst="rect">
            <a:avLst/>
          </a:prstGeom>
          <a:noFill/>
          <a:ln>
            <a:noFill/>
          </a:ln>
        </p:spPr>
        <p:txBody>
          <a:bodyPr anchorCtr="0" anchor="b" bIns="45100" lIns="90200" spcFirstLastPara="1" rIns="90200" wrap="square" tIns="45100">
            <a:noAutofit/>
          </a:bodyPr>
          <a:lstStyle/>
          <a:p>
            <a:pPr indent="0" lvl="0" marL="0" marR="0" rtl="0" algn="r">
              <a:spcBef>
                <a:spcPts val="0"/>
              </a:spcBef>
              <a:spcAft>
                <a:spcPts val="0"/>
              </a:spcAft>
              <a:buNone/>
            </a:pPr>
            <a:fld id="{00000000-1234-1234-1234-123412341234}" type="slidenum">
              <a:rPr b="0" i="0" lang="cs-CZ"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1f66169cd0_0_0: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1f66169cd0_0_0: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Správná odpověď: B</a:t>
            </a:r>
            <a:endParaRPr/>
          </a:p>
        </p:txBody>
      </p:sp>
      <p:sp>
        <p:nvSpPr>
          <p:cNvPr id="228" name="Google Shape;228;g11f66169cd0_0_0: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3d1390ea684_1_1048:notes"/>
          <p:cNvSpPr/>
          <p:nvPr>
            <p:ph idx="2" type="sldImg"/>
          </p:nvPr>
        </p:nvSpPr>
        <p:spPr>
          <a:xfrm>
            <a:off x="2646627" y="504825"/>
            <a:ext cx="4481100" cy="25209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3d1390ea684_1_1048: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g3d1390ea684_1_1048: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3d1390ea684_1_1054: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088" name="Google Shape;1088;g3d1390ea684_1_1054: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systémové oddělení od vedení - data z posledního šetření 22 u měst - pokud v RR zatoupena opozice, zvyšuje se IRON o více jak 2,4%</a:t>
            </a:r>
            <a:endParaRPr/>
          </a:p>
        </p:txBody>
      </p:sp>
      <p:sp>
        <p:nvSpPr>
          <p:cNvPr id="1089" name="Google Shape;1089;g3d1390ea684_1_1054: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3d1390ea684_1_1061: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096" name="Google Shape;1096;g3d1390ea684_1_1061: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g3d1390ea684_1_1061: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2b98c279cda_0_0: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2b98c279cda_0_0: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g2b98c279cda_0_0: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p70:notes"/>
          <p:cNvSpPr/>
          <p:nvPr>
            <p:ph idx="2" type="sldImg"/>
          </p:nvPr>
        </p:nvSpPr>
        <p:spPr>
          <a:xfrm>
            <a:off x="2646627" y="504825"/>
            <a:ext cx="4481100" cy="2520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0" name="Google Shape;1110;p70:notes"/>
          <p:cNvSpPr txBox="1"/>
          <p:nvPr>
            <p:ph idx="1" type="body"/>
          </p:nvPr>
        </p:nvSpPr>
        <p:spPr>
          <a:xfrm>
            <a:off x="977424" y="3194209"/>
            <a:ext cx="7819390" cy="3026093"/>
          </a:xfrm>
          <a:prstGeom prst="rect">
            <a:avLst/>
          </a:prstGeom>
          <a:noFill/>
          <a:ln>
            <a:noFill/>
          </a:ln>
        </p:spPr>
        <p:txBody>
          <a:bodyPr anchorCtr="0" anchor="t" bIns="45100" lIns="90200" spcFirstLastPara="1" rIns="90200" wrap="square" tIns="451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11" name="Google Shape;1111;p70:notes"/>
          <p:cNvSpPr txBox="1"/>
          <p:nvPr>
            <p:ph idx="12" type="sldNum"/>
          </p:nvPr>
        </p:nvSpPr>
        <p:spPr>
          <a:xfrm>
            <a:off x="5536474" y="6387251"/>
            <a:ext cx="4235503" cy="336233"/>
          </a:xfrm>
          <a:prstGeom prst="rect">
            <a:avLst/>
          </a:prstGeom>
          <a:noFill/>
          <a:ln>
            <a:noFill/>
          </a:ln>
        </p:spPr>
        <p:txBody>
          <a:bodyPr anchorCtr="0" anchor="b" bIns="45100" lIns="90200" spcFirstLastPara="1" rIns="90200" wrap="square" tIns="45100">
            <a:noAutofit/>
          </a:bodyPr>
          <a:lstStyle/>
          <a:p>
            <a:pPr indent="0" lvl="0" marL="0" marR="0" rtl="0" algn="r">
              <a:spcBef>
                <a:spcPts val="0"/>
              </a:spcBef>
              <a:spcAft>
                <a:spcPts val="0"/>
              </a:spcAft>
              <a:buNone/>
            </a:pPr>
            <a:fld id="{00000000-1234-1234-1234-123412341234}" type="slidenum">
              <a:rPr lang="cs-CZ"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1f66169cd0_0_6: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1f66169cd0_0_6: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Správná odpověď: C</a:t>
            </a:r>
            <a:endParaRPr/>
          </a:p>
        </p:txBody>
      </p:sp>
      <p:sp>
        <p:nvSpPr>
          <p:cNvPr id="235" name="Google Shape;235;g11f66169cd0_0_6: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1f66169cd0_0_12: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1f66169cd0_0_12: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11f66169cd0_0_12: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1f66169cd0_0_19: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1f66169cd0_0_19: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Správná odpověď: C</a:t>
            </a:r>
            <a:endParaRPr/>
          </a:p>
        </p:txBody>
      </p:sp>
      <p:sp>
        <p:nvSpPr>
          <p:cNvPr id="250" name="Google Shape;250;g11f66169cd0_0_19: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1f66169cd0_0_25: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1f66169cd0_0_25: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Správná odpověď: C</a:t>
            </a:r>
            <a:endParaRPr/>
          </a:p>
        </p:txBody>
      </p:sp>
      <p:sp>
        <p:nvSpPr>
          <p:cNvPr id="257" name="Google Shape;257;g11f66169cd0_0_25: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f689035c27_0_79: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f689035c27_0_79: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f689035c27_0_79: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1f66169cd0_0_104: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1f66169cd0_0_104: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Správná odpověď: D</a:t>
            </a:r>
            <a:endParaRPr/>
          </a:p>
        </p:txBody>
      </p:sp>
      <p:sp>
        <p:nvSpPr>
          <p:cNvPr id="271" name="Google Shape;271;g11f66169cd0_0_104: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1f66169cd0_0_110: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1f66169cd0_0_110: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Správná odpověď: D</a:t>
            </a:r>
            <a:endParaRPr/>
          </a:p>
        </p:txBody>
      </p:sp>
      <p:sp>
        <p:nvSpPr>
          <p:cNvPr id="278" name="Google Shape;278;g11f66169cd0_0_110: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f689035c27_0_396: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f689035c27_0_396: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f689035c27_0_396: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f3bc5696e6_0_2: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f3bc5696e6_0_2: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1f3bc5696e6_0_2: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d1390ea684_1_46: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d1390ea684_1_46: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3d1390ea684_1_46: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f3bc5696e6_0_8: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f3bc5696e6_0_8: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1f3bc5696e6_0_8: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440672abfe_2_13: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440672abfe_2_13: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440672abfe_2_13: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407370768e_0_43: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407370768e_0_43: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b="1" lang="cs-CZ" sz="1000">
                <a:latin typeface="Arial"/>
                <a:ea typeface="Arial"/>
                <a:cs typeface="Arial"/>
                <a:sym typeface="Arial"/>
              </a:rPr>
              <a:t>Adekvátní příčinná souvislost: ÚS: „pro odpovědnost za škodu není nutné, aby vznik určité škody byl pro jednajícího [škůdce] konkrétně předvídatelný, nýbrž je dostatečné, že pro optimálního pozorovatele není vznik škody vysoce nepravděpodobný.“</a:t>
            </a:r>
            <a:endParaRPr b="1" sz="1000">
              <a:latin typeface="Arial"/>
              <a:ea typeface="Arial"/>
              <a:cs typeface="Arial"/>
              <a:sym typeface="Arial"/>
            </a:endParaRPr>
          </a:p>
          <a:p>
            <a:pPr indent="0" lvl="0" marL="0" rtl="0" algn="l">
              <a:spcBef>
                <a:spcPts val="2000"/>
              </a:spcBef>
              <a:spcAft>
                <a:spcPts val="0"/>
              </a:spcAft>
              <a:buNone/>
            </a:pPr>
            <a:r>
              <a:rPr lang="cs-CZ"/>
              <a:t>Paluska x Opencard </a:t>
            </a:r>
            <a:endParaRPr/>
          </a:p>
          <a:p>
            <a:pPr indent="0" lvl="0" marL="0" rtl="0" algn="l">
              <a:spcBef>
                <a:spcPts val="0"/>
              </a:spcBef>
              <a:spcAft>
                <a:spcPts val="0"/>
              </a:spcAft>
              <a:buNone/>
            </a:pPr>
            <a:r>
              <a:rPr lang="cs-CZ"/>
              <a:t>Co vyplývá z rozsudku Paluska: Vaše rozhodování má dlouhodobé konsekvence. Měli byste si být vědomi toho, že špatným rozhodnutím může vzniknout škoda. Chtějte vědět, jaké jsou následující kroky rady/úřadu, jaké jsou jsou varianty a jaká jsou rizika.</a:t>
            </a:r>
            <a:endParaRPr/>
          </a:p>
          <a:p>
            <a:pPr indent="0" lvl="0" marL="0" rtl="0" algn="l">
              <a:spcBef>
                <a:spcPts val="0"/>
              </a:spcBef>
              <a:spcAft>
                <a:spcPts val="0"/>
              </a:spcAft>
              <a:buNone/>
            </a:pPr>
            <a:r>
              <a:t/>
            </a:r>
            <a:endParaRPr/>
          </a:p>
          <a:p>
            <a:pPr indent="0" lvl="0" marL="0" rtl="0" algn="l">
              <a:spcBef>
                <a:spcPts val="0"/>
              </a:spcBef>
              <a:spcAft>
                <a:spcPts val="0"/>
              </a:spcAft>
              <a:buNone/>
            </a:pPr>
            <a:r>
              <a:rPr lang="cs-CZ"/>
              <a:t>trestněprávní neznalost zákona? (Brno, 11 Tdo 454/2011) kolektivní orgán? (Liberec, 5 Tdo 827/2012) civilněprávní (Paluska, 29Co 274/2017) adekvátní příčinná souvislost</a:t>
            </a:r>
            <a:endParaRPr/>
          </a:p>
          <a:p>
            <a:pPr indent="0" lvl="0" marL="0" rtl="0" algn="l">
              <a:spcBef>
                <a:spcPts val="0"/>
              </a:spcBef>
              <a:spcAft>
                <a:spcPts val="0"/>
              </a:spcAft>
              <a:buNone/>
            </a:pPr>
            <a:r>
              <a:t/>
            </a:r>
            <a:endParaRPr/>
          </a:p>
          <a:p>
            <a:pPr indent="0" lvl="0" marL="0" rtl="0" algn="l">
              <a:spcBef>
                <a:spcPts val="0"/>
              </a:spcBef>
              <a:spcAft>
                <a:spcPts val="0"/>
              </a:spcAft>
              <a:buNone/>
            </a:pPr>
            <a:r>
              <a:rPr lang="cs-CZ"/>
              <a:t>2013–2017zejménavyplývá, že tato oblast trestné činnosti tvoří z celkového objemu kriminality statistickyzcela zanedbatelnýzlomek. Jedná seoméně než 0,03%ze všech trestních řízení (zaobdobí pětiletse jedná o438 věcípřicelkovém počtu1331328 vydaných záznamů o zahájení úkonů trestníhořízení).</a:t>
            </a:r>
            <a:endParaRPr/>
          </a:p>
          <a:p>
            <a:pPr indent="0" lvl="0" marL="0" rtl="0" algn="l">
              <a:spcBef>
                <a:spcPts val="0"/>
              </a:spcBef>
              <a:spcAft>
                <a:spcPts val="0"/>
              </a:spcAft>
              <a:buNone/>
            </a:pPr>
            <a:r>
              <a:t/>
            </a:r>
            <a:endParaRPr/>
          </a:p>
          <a:p>
            <a:pPr indent="0" lvl="0" marL="0" rtl="0" algn="l">
              <a:spcBef>
                <a:spcPts val="0"/>
              </a:spcBef>
              <a:spcAft>
                <a:spcPts val="0"/>
              </a:spcAft>
              <a:buNone/>
            </a:pPr>
            <a:r>
              <a:rPr lang="cs-CZ"/>
              <a:t>84,2% skončených věcí  bylo skončeno  v prověřování</a:t>
            </a:r>
            <a:endParaRPr/>
          </a:p>
          <a:p>
            <a:pPr indent="0" lvl="0" marL="0" rtl="0" algn="l">
              <a:spcBef>
                <a:spcPts val="0"/>
              </a:spcBef>
              <a:spcAft>
                <a:spcPts val="0"/>
              </a:spcAft>
              <a:buNone/>
            </a:pPr>
            <a:r>
              <a:rPr lang="cs-CZ"/>
              <a:t>56% starosta/hejtman</a:t>
            </a:r>
            <a:endParaRPr/>
          </a:p>
          <a:p>
            <a:pPr indent="0" lvl="0" marL="0" rtl="0" algn="l">
              <a:spcBef>
                <a:spcPts val="0"/>
              </a:spcBef>
              <a:spcAft>
                <a:spcPts val="0"/>
              </a:spcAft>
              <a:buNone/>
            </a:pPr>
            <a:r>
              <a:rPr lang="cs-CZ"/>
              <a:t>27 případů odsouzeno</a:t>
            </a:r>
            <a:endParaRPr/>
          </a:p>
          <a:p>
            <a:pPr indent="0" lvl="0" marL="0" rtl="0" algn="l">
              <a:spcBef>
                <a:spcPts val="0"/>
              </a:spcBef>
              <a:spcAft>
                <a:spcPts val="0"/>
              </a:spcAft>
              <a:buNone/>
            </a:pPr>
            <a:r>
              <a:t/>
            </a:r>
            <a:endParaRPr/>
          </a:p>
          <a:p>
            <a:pPr indent="0" lvl="0" marL="0" rtl="0" algn="l">
              <a:spcBef>
                <a:spcPts val="0"/>
              </a:spcBef>
              <a:spcAft>
                <a:spcPts val="0"/>
              </a:spcAft>
              <a:buNone/>
            </a:pPr>
            <a:r>
              <a:rPr b="1" lang="cs-CZ"/>
              <a:t>Poškození dobrého jména (I ÚS 453/03)</a:t>
            </a:r>
            <a:endParaRPr b="1"/>
          </a:p>
          <a:p>
            <a:pPr indent="0" lvl="0" marL="0" rtl="0" algn="l">
              <a:spcBef>
                <a:spcPts val="0"/>
              </a:spcBef>
              <a:spcAft>
                <a:spcPts val="0"/>
              </a:spcAft>
              <a:buNone/>
            </a:pPr>
            <a:r>
              <a:t/>
            </a:r>
            <a:endParaRPr/>
          </a:p>
          <a:p>
            <a:pPr indent="457200" lvl="0" marL="0" rtl="0" algn="l">
              <a:spcBef>
                <a:spcPts val="0"/>
              </a:spcBef>
              <a:spcAft>
                <a:spcPts val="0"/>
              </a:spcAft>
              <a:buClr>
                <a:schemeClr val="dk1"/>
              </a:buClr>
              <a:buSzPts val="1100"/>
              <a:buFont typeface="Arial"/>
              <a:buNone/>
            </a:pPr>
            <a:r>
              <a:rPr b="1" lang="cs-CZ"/>
              <a:t>Přitom presumpcí ústavní konformity je chráněn toliko hodnotící úsudek, nikoli tvrzení faktů, která v míře, v níž sloužila za základ kritiky, musí naopak důkazně prokazovat kritik sám.</a:t>
            </a:r>
            <a:endParaRPr b="1"/>
          </a:p>
          <a:p>
            <a:pPr indent="0" lvl="0" marL="0" rtl="0" algn="l">
              <a:spcBef>
                <a:spcPts val="0"/>
              </a:spcBef>
              <a:spcAft>
                <a:spcPts val="0"/>
              </a:spcAft>
              <a:buClr>
                <a:schemeClr val="dk1"/>
              </a:buClr>
              <a:buSzPts val="1100"/>
              <a:buFont typeface="Arial"/>
              <a:buNone/>
            </a:pPr>
            <a:r>
              <a:rPr lang="cs-CZ"/>
              <a:t> </a:t>
            </a:r>
            <a:endParaRPr/>
          </a:p>
          <a:p>
            <a:pPr indent="0" lvl="0" marL="0" rtl="0" algn="l">
              <a:spcBef>
                <a:spcPts val="0"/>
              </a:spcBef>
              <a:spcAft>
                <a:spcPts val="0"/>
              </a:spcAft>
              <a:buClr>
                <a:schemeClr val="dk1"/>
              </a:buClr>
              <a:buSzPts val="1100"/>
              <a:buFont typeface="Arial"/>
              <a:buNone/>
            </a:pPr>
            <a:r>
              <a:rPr lang="cs-CZ"/>
              <a:t>	Dalším obecným pravidlem, které lze dovodit z evropské judikatury, je, že </a:t>
            </a:r>
            <a:r>
              <a:rPr b="1" lang="cs-CZ"/>
              <a:t>chce-li kdokoliv zveřejnit o jiné osobě informaci difamačního charakteru, nelze jeho počínání považovat za rozumné či legitimní, pokud neprokáže, že měl rozumné důvody pro spoléhání se na pravdivost difamační informace</a:t>
            </a:r>
            <a:r>
              <a:rPr lang="cs-CZ"/>
              <a:t>, kterou šířil, a dále pokud prokáže, že </a:t>
            </a:r>
            <a:r>
              <a:rPr b="1" lang="cs-CZ"/>
              <a:t>podnikl řádné dostupné kroky k ověření pravdivosti </a:t>
            </a:r>
            <a:r>
              <a:rPr lang="cs-CZ"/>
              <a:t>takové informace, a to v míře a intenzitě, v níž mu bylo ověření informace přístupné, a konečně, </a:t>
            </a:r>
            <a:r>
              <a:rPr b="1" lang="cs-CZ"/>
              <a:t>pokud sám neměl důvod nevěřit, že difamační informace je nepravdivá</a:t>
            </a:r>
            <a:r>
              <a:rPr lang="cs-CZ"/>
              <a:t>.</a:t>
            </a:r>
            <a:endParaRPr/>
          </a:p>
          <a:p>
            <a:pPr indent="0" lvl="0" marL="0" rtl="0" algn="l">
              <a:spcBef>
                <a:spcPts val="0"/>
              </a:spcBef>
              <a:spcAft>
                <a:spcPts val="0"/>
              </a:spcAft>
              <a:buClr>
                <a:schemeClr val="dk1"/>
              </a:buClr>
              <a:buSzPts val="1100"/>
              <a:buFont typeface="Arial"/>
              <a:buNone/>
            </a:pPr>
            <a:r>
              <a:rPr lang="cs-CZ"/>
              <a:t> </a:t>
            </a:r>
            <a:endParaRPr/>
          </a:p>
          <a:p>
            <a:pPr indent="0" lvl="0" marL="0" rtl="0" algn="l">
              <a:spcBef>
                <a:spcPts val="0"/>
              </a:spcBef>
              <a:spcAft>
                <a:spcPts val="0"/>
              </a:spcAft>
              <a:buClr>
                <a:schemeClr val="dk1"/>
              </a:buClr>
              <a:buSzPts val="1100"/>
              <a:buFont typeface="Arial"/>
              <a:buNone/>
            </a:pPr>
            <a:r>
              <a:rPr lang="cs-CZ"/>
              <a:t>	Zveřejnění takové informace </a:t>
            </a:r>
            <a:r>
              <a:rPr b="1" lang="cs-CZ"/>
              <a:t>nelze považovat za rozumné i tehdy, pokud si šiřitel informace neověří její pravdivost dotazem u osoby, které se informace týká</a:t>
            </a:r>
            <a:r>
              <a:rPr lang="cs-CZ"/>
              <a:t> a nezveřejní i její stanovisko, s výjimkou nemožnosti takového postupu anebo tam, kde to zjevně nebylo nutné.</a:t>
            </a:r>
            <a:endParaRPr/>
          </a:p>
          <a:p>
            <a:pPr indent="0" lvl="0" marL="0" rtl="0" algn="l">
              <a:spcBef>
                <a:spcPts val="0"/>
              </a:spcBef>
              <a:spcAft>
                <a:spcPts val="0"/>
              </a:spcAft>
              <a:buClr>
                <a:schemeClr val="dk1"/>
              </a:buClr>
              <a:buSzPts val="1100"/>
              <a:buFont typeface="Arial"/>
              <a:buNone/>
            </a:pPr>
            <a:r>
              <a:rPr lang="cs-CZ"/>
              <a:t> </a:t>
            </a:r>
            <a:endParaRPr/>
          </a:p>
          <a:p>
            <a:pPr indent="0" lvl="0" marL="0" rtl="0" algn="l">
              <a:spcBef>
                <a:spcPts val="0"/>
              </a:spcBef>
              <a:spcAft>
                <a:spcPts val="0"/>
              </a:spcAft>
              <a:buClr>
                <a:schemeClr val="dk1"/>
              </a:buClr>
              <a:buSzPts val="1100"/>
              <a:buFont typeface="Arial"/>
              <a:buNone/>
            </a:pPr>
            <a:r>
              <a:rPr lang="cs-CZ"/>
              <a:t>	Důležité pro zvážení legitimního zveřejnění informace je </a:t>
            </a:r>
            <a:r>
              <a:rPr b="1" lang="cs-CZ"/>
              <a:t>zkoumání motivu zveřejnění</a:t>
            </a:r>
            <a:r>
              <a:rPr lang="cs-CZ"/>
              <a:t>. Legitimitu zveřejnění informace nelze dovodit, pokud byla dominantně motivována touhou poškodit difamovanou osobu, pokud šiřitel sám informaci nevěřil anebo pokud ji poskytl bezohledně, aniž by se řádně staral o to, zda je či není pravdivá.</a:t>
            </a:r>
            <a:endParaRPr/>
          </a:p>
          <a:p>
            <a:pPr indent="0" lvl="0" marL="0" rtl="0" algn="l">
              <a:spcBef>
                <a:spcPts val="0"/>
              </a:spcBef>
              <a:spcAft>
                <a:spcPts val="0"/>
              </a:spcAft>
              <a:buNone/>
            </a:pPr>
            <a:r>
              <a:t/>
            </a:r>
            <a:endParaRPr/>
          </a:p>
        </p:txBody>
      </p:sp>
      <p:sp>
        <p:nvSpPr>
          <p:cNvPr id="313" name="Google Shape;313;g407370768e_0_43: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f689035c27_0_1713: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f689035c27_0_1713: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Správná odpově</a:t>
            </a:r>
            <a:r>
              <a:rPr lang="cs-CZ"/>
              <a:t>ď: D</a:t>
            </a:r>
            <a:endParaRPr/>
          </a:p>
        </p:txBody>
      </p:sp>
      <p:sp>
        <p:nvSpPr>
          <p:cNvPr id="320" name="Google Shape;320;gf689035c27_0_1713: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f689035c27_0_1877: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f689035c27_0_1877: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cs-CZ"/>
              <a:t>Správná odpověď: D</a:t>
            </a:r>
            <a:endParaRPr/>
          </a:p>
          <a:p>
            <a:pPr indent="0" lvl="0" marL="0" rtl="0" algn="l">
              <a:spcBef>
                <a:spcPts val="0"/>
              </a:spcBef>
              <a:spcAft>
                <a:spcPts val="0"/>
              </a:spcAft>
              <a:buNone/>
            </a:pPr>
            <a:r>
              <a:t/>
            </a:r>
            <a:endParaRPr/>
          </a:p>
        </p:txBody>
      </p:sp>
      <p:sp>
        <p:nvSpPr>
          <p:cNvPr id="327" name="Google Shape;327;gf689035c27_0_1877: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f689035c27_0_1895: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f689035c27_0_1895: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Správná odpověď: D</a:t>
            </a:r>
            <a:endParaRPr/>
          </a:p>
        </p:txBody>
      </p:sp>
      <p:sp>
        <p:nvSpPr>
          <p:cNvPr id="334" name="Google Shape;334;gf689035c27_0_1895: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440672abfe_2_25: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440672abfe_2_25: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Příklad 1 - dceřinka</a:t>
            </a:r>
            <a:endParaRPr/>
          </a:p>
          <a:p>
            <a:pPr indent="0" lvl="0" marL="0" rtl="0" algn="l">
              <a:spcBef>
                <a:spcPts val="0"/>
              </a:spcBef>
              <a:spcAft>
                <a:spcPts val="0"/>
              </a:spcAft>
              <a:buNone/>
            </a:pPr>
            <a:r>
              <a:t/>
            </a:r>
            <a:endParaRPr/>
          </a:p>
          <a:p>
            <a:pPr indent="0" lvl="0" marL="0" rtl="0" algn="l">
              <a:spcBef>
                <a:spcPts val="0"/>
              </a:spcBef>
              <a:spcAft>
                <a:spcPts val="0"/>
              </a:spcAft>
              <a:buNone/>
            </a:pPr>
            <a:r>
              <a:rPr lang="cs-CZ"/>
              <a:t>Příklad 2 - nákup podílu (TSK) , znalečák</a:t>
            </a:r>
            <a:endParaRPr/>
          </a:p>
          <a:p>
            <a:pPr indent="0" lvl="0" marL="444500" marR="800100" rtl="0" algn="just">
              <a:lnSpc>
                <a:spcPct val="115000"/>
              </a:lnSpc>
              <a:spcBef>
                <a:spcPts val="0"/>
              </a:spcBef>
              <a:spcAft>
                <a:spcPts val="0"/>
              </a:spcAft>
              <a:buClr>
                <a:schemeClr val="dk1"/>
              </a:buClr>
              <a:buSzPts val="1100"/>
              <a:buFont typeface="Arial"/>
              <a:buNone/>
            </a:pPr>
            <a:r>
              <a:rPr b="1" lang="cs-CZ" sz="1000">
                <a:solidFill>
                  <a:srgbClr val="FF8400"/>
                </a:solidFill>
                <a:latin typeface="Arial"/>
                <a:ea typeface="Arial"/>
                <a:cs typeface="Arial"/>
                <a:sym typeface="Arial"/>
              </a:rPr>
              <a:t>§ 40</a:t>
            </a:r>
            <a:endParaRPr b="1" sz="1000">
              <a:solidFill>
                <a:srgbClr val="FF8400"/>
              </a:solidFill>
              <a:latin typeface="Arial"/>
              <a:ea typeface="Arial"/>
              <a:cs typeface="Arial"/>
              <a:sym typeface="Arial"/>
            </a:endParaRPr>
          </a:p>
          <a:p>
            <a:pPr indent="0" lvl="0" marL="609600" marR="800100" rtl="0" algn="just">
              <a:lnSpc>
                <a:spcPct val="115000"/>
              </a:lnSpc>
              <a:spcBef>
                <a:spcPts val="0"/>
              </a:spcBef>
              <a:spcAft>
                <a:spcPts val="0"/>
              </a:spcAft>
              <a:buClr>
                <a:schemeClr val="dk1"/>
              </a:buClr>
              <a:buSzPts val="1100"/>
              <a:buFont typeface="Arial"/>
              <a:buNone/>
            </a:pPr>
            <a:r>
              <a:rPr lang="cs-CZ" sz="1000">
                <a:latin typeface="Arial"/>
                <a:ea typeface="Arial"/>
                <a:cs typeface="Arial"/>
                <a:sym typeface="Arial"/>
              </a:rPr>
              <a:t>Usnesení, jímž zastupitelstvo obce nebo rada obce rozhodly o nabytí věci v dražbě, ve veřejné soutěži o nejvhodnější nabídku nebo o jejím nabytí jiným obdobným způsobem, se až do ukončení dražby, veřejné soutěže o nejvhodnější nabídku nebo jiného obdobného postupu </a:t>
            </a:r>
            <a:r>
              <a:rPr b="1" lang="cs-CZ" sz="1000">
                <a:latin typeface="Arial"/>
                <a:ea typeface="Arial"/>
                <a:cs typeface="Arial"/>
                <a:sym typeface="Arial"/>
              </a:rPr>
              <a:t>nezpřístupňují podle tohoto zákona ani neposkytují podle jiného právního předpisu</a:t>
            </a:r>
            <a:r>
              <a:rPr b="1" baseline="30000" lang="cs-CZ" sz="1000" u="sng">
                <a:solidFill>
                  <a:srgbClr val="05507A"/>
                </a:solidFill>
                <a:latin typeface="Arial"/>
                <a:ea typeface="Arial"/>
                <a:cs typeface="Arial"/>
                <a:sym typeface="Arial"/>
                <a:hlinkClick r:id="rId2">
                  <a:extLst>
                    <a:ext uri="{A12FA001-AC4F-418D-AE19-62706E023703}">
                      <ahyp:hlinkClr val="tx"/>
                    </a:ext>
                  </a:extLst>
                </a:hlinkClick>
              </a:rPr>
              <a:t>34</a:t>
            </a:r>
            <a:r>
              <a:rPr b="1" lang="cs-CZ" sz="1000" u="sng">
                <a:solidFill>
                  <a:srgbClr val="05507A"/>
                </a:solidFill>
                <a:latin typeface="Arial"/>
                <a:ea typeface="Arial"/>
                <a:cs typeface="Arial"/>
                <a:sym typeface="Arial"/>
                <a:hlinkClick r:id="rId3">
                  <a:extLst>
                    <a:ext uri="{A12FA001-AC4F-418D-AE19-62706E023703}">
                      <ahyp:hlinkClr val="tx"/>
                    </a:ext>
                  </a:extLst>
                </a:hlinkClick>
              </a:rPr>
              <a:t>)</a:t>
            </a:r>
            <a:r>
              <a:rPr lang="cs-CZ" sz="1000">
                <a:latin typeface="Arial"/>
                <a:ea typeface="Arial"/>
                <a:cs typeface="Arial"/>
                <a:sym typeface="Arial"/>
              </a:rPr>
              <a:t>.</a:t>
            </a:r>
            <a:endParaRPr sz="1000">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cs-CZ"/>
              <a:t>Příklad 3 - znalečák (Olomouc)</a:t>
            </a:r>
            <a:endParaRPr/>
          </a:p>
          <a:p>
            <a:pPr indent="0" lvl="0" marL="0" rtl="0" algn="l">
              <a:spcBef>
                <a:spcPts val="0"/>
              </a:spcBef>
              <a:spcAft>
                <a:spcPts val="0"/>
              </a:spcAft>
              <a:buNone/>
            </a:pPr>
            <a:r>
              <a:rPr lang="cs-CZ"/>
              <a:t>Odpověď: Nárok rozhodně má - má právo i na chráněné informace. Konzultovat jej může, protože chce odpovědně vykonávat mandát a nevystavit obec riziku neplatného právního úkonu pro neodůvodněnou odchylku od ceny obvyklé. Zveřejnit jej taky může, protože znalecký posudek není chráněn autorským právem. NSS: 6 A 246/2013</a:t>
            </a:r>
            <a:endParaRPr/>
          </a:p>
        </p:txBody>
      </p:sp>
      <p:sp>
        <p:nvSpPr>
          <p:cNvPr id="341" name="Google Shape;341;g440672abfe_2_25: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548b485cd7_1_12: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548b485cd7_1_12: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444500" marR="800100" rtl="0" algn="just">
              <a:lnSpc>
                <a:spcPct val="115000"/>
              </a:lnSpc>
              <a:spcBef>
                <a:spcPts val="0"/>
              </a:spcBef>
              <a:spcAft>
                <a:spcPts val="0"/>
              </a:spcAft>
              <a:buClr>
                <a:schemeClr val="dk1"/>
              </a:buClr>
              <a:buSzPts val="1100"/>
              <a:buFont typeface="Arial"/>
              <a:buNone/>
            </a:pPr>
            <a:r>
              <a:rPr b="1" lang="cs-CZ" sz="1000">
                <a:solidFill>
                  <a:srgbClr val="FF8400"/>
                </a:solidFill>
                <a:latin typeface="Arial"/>
                <a:ea typeface="Arial"/>
                <a:cs typeface="Arial"/>
                <a:sym typeface="Arial"/>
              </a:rPr>
              <a:t>§ 82</a:t>
            </a:r>
            <a:endParaRPr b="1" sz="1000">
              <a:solidFill>
                <a:srgbClr val="FF8400"/>
              </a:solidFill>
              <a:latin typeface="Arial"/>
              <a:ea typeface="Arial"/>
              <a:cs typeface="Arial"/>
              <a:sym typeface="Arial"/>
            </a:endParaRPr>
          </a:p>
          <a:p>
            <a:pPr indent="0" lvl="0" marL="609600" marR="800100" rtl="0" algn="just">
              <a:lnSpc>
                <a:spcPct val="115000"/>
              </a:lnSpc>
              <a:spcBef>
                <a:spcPts val="0"/>
              </a:spcBef>
              <a:spcAft>
                <a:spcPts val="0"/>
              </a:spcAft>
              <a:buClr>
                <a:schemeClr val="dk1"/>
              </a:buClr>
              <a:buSzPts val="1100"/>
              <a:buFont typeface="Arial"/>
              <a:buNone/>
            </a:pPr>
            <a:r>
              <a:rPr lang="cs-CZ" sz="1000">
                <a:latin typeface="Arial"/>
                <a:ea typeface="Arial"/>
                <a:cs typeface="Arial"/>
                <a:sym typeface="Arial"/>
              </a:rPr>
              <a:t>Člen zastupitelstva obce má při výkonu své funkce právo</a:t>
            </a:r>
            <a:endParaRPr sz="1000">
              <a:latin typeface="Arial"/>
              <a:ea typeface="Arial"/>
              <a:cs typeface="Arial"/>
              <a:sym typeface="Arial"/>
            </a:endParaRPr>
          </a:p>
          <a:p>
            <a:pPr indent="0" lvl="0" marL="787400" marR="800100" rtl="0" algn="just">
              <a:lnSpc>
                <a:spcPct val="115000"/>
              </a:lnSpc>
              <a:spcBef>
                <a:spcPts val="0"/>
              </a:spcBef>
              <a:spcAft>
                <a:spcPts val="0"/>
              </a:spcAft>
              <a:buClr>
                <a:schemeClr val="dk1"/>
              </a:buClr>
              <a:buSzPts val="1100"/>
              <a:buFont typeface="Arial"/>
              <a:buNone/>
            </a:pPr>
            <a:r>
              <a:rPr b="1" lang="cs-CZ" sz="1000">
                <a:latin typeface="Arial"/>
                <a:ea typeface="Arial"/>
                <a:cs typeface="Arial"/>
                <a:sym typeface="Arial"/>
              </a:rPr>
              <a:t>a)</a:t>
            </a:r>
            <a:r>
              <a:rPr lang="cs-CZ" sz="1000">
                <a:latin typeface="Arial"/>
                <a:ea typeface="Arial"/>
                <a:cs typeface="Arial"/>
                <a:sym typeface="Arial"/>
              </a:rPr>
              <a:t> předkládat zastupitelstvu obce, radě obce, výborům a komisím návrhy na projednání,</a:t>
            </a:r>
            <a:endParaRPr sz="1000">
              <a:latin typeface="Arial"/>
              <a:ea typeface="Arial"/>
              <a:cs typeface="Arial"/>
              <a:sym typeface="Arial"/>
            </a:endParaRPr>
          </a:p>
          <a:p>
            <a:pPr indent="0" lvl="0" marL="787400" marR="800100" rtl="0" algn="just">
              <a:lnSpc>
                <a:spcPct val="115000"/>
              </a:lnSpc>
              <a:spcBef>
                <a:spcPts val="0"/>
              </a:spcBef>
              <a:spcAft>
                <a:spcPts val="0"/>
              </a:spcAft>
              <a:buClr>
                <a:schemeClr val="dk1"/>
              </a:buClr>
              <a:buSzPts val="1100"/>
              <a:buFont typeface="Arial"/>
              <a:buNone/>
            </a:pPr>
            <a:r>
              <a:rPr b="1" lang="cs-CZ" sz="1000">
                <a:latin typeface="Arial"/>
                <a:ea typeface="Arial"/>
                <a:cs typeface="Arial"/>
                <a:sym typeface="Arial"/>
              </a:rPr>
              <a:t>b)</a:t>
            </a:r>
            <a:r>
              <a:rPr lang="cs-CZ" sz="1000">
                <a:latin typeface="Arial"/>
                <a:ea typeface="Arial"/>
                <a:cs typeface="Arial"/>
                <a:sym typeface="Arial"/>
              </a:rPr>
              <a:t> </a:t>
            </a:r>
            <a:r>
              <a:rPr b="1" lang="cs-CZ" sz="1000">
                <a:latin typeface="Arial"/>
                <a:ea typeface="Arial"/>
                <a:cs typeface="Arial"/>
                <a:sym typeface="Arial"/>
              </a:rPr>
              <a:t>vznášet dotazy, </a:t>
            </a:r>
            <a:r>
              <a:rPr lang="cs-CZ" sz="1000">
                <a:latin typeface="Arial"/>
                <a:ea typeface="Arial"/>
                <a:cs typeface="Arial"/>
                <a:sym typeface="Arial"/>
              </a:rPr>
              <a:t>připomínky a podněty na radu obce a její jednotlivé členy, na předsedy výborů, </a:t>
            </a:r>
            <a:r>
              <a:rPr b="1" lang="cs-CZ" sz="1000">
                <a:latin typeface="Arial"/>
                <a:ea typeface="Arial"/>
                <a:cs typeface="Arial"/>
                <a:sym typeface="Arial"/>
              </a:rPr>
              <a:t>na statutární orgány právnických osob, jejichž zakladatelem je obec</a:t>
            </a:r>
            <a:r>
              <a:rPr lang="cs-CZ" sz="1000">
                <a:latin typeface="Arial"/>
                <a:ea typeface="Arial"/>
                <a:cs typeface="Arial"/>
                <a:sym typeface="Arial"/>
              </a:rPr>
              <a:t>, a na vedoucí příspěvkových organizací a organizačních složek, které obec založila nebo zřídila; písemnou odpověď musí obdržet do 30 dnů,</a:t>
            </a:r>
            <a:endParaRPr sz="1000">
              <a:latin typeface="Arial"/>
              <a:ea typeface="Arial"/>
              <a:cs typeface="Arial"/>
              <a:sym typeface="Arial"/>
            </a:endParaRPr>
          </a:p>
          <a:p>
            <a:pPr indent="0" lvl="0" marL="787400" marR="800100" rtl="0" algn="just">
              <a:lnSpc>
                <a:spcPct val="115000"/>
              </a:lnSpc>
              <a:spcBef>
                <a:spcPts val="0"/>
              </a:spcBef>
              <a:spcAft>
                <a:spcPts val="0"/>
              </a:spcAft>
              <a:buClr>
                <a:schemeClr val="dk1"/>
              </a:buClr>
              <a:buSzPts val="1100"/>
              <a:buFont typeface="Arial"/>
              <a:buNone/>
            </a:pPr>
            <a:r>
              <a:rPr b="1" lang="cs-CZ" sz="1000">
                <a:latin typeface="Arial"/>
                <a:ea typeface="Arial"/>
                <a:cs typeface="Arial"/>
                <a:sym typeface="Arial"/>
              </a:rPr>
              <a:t>c)</a:t>
            </a:r>
            <a:r>
              <a:rPr lang="cs-CZ" sz="1000">
                <a:latin typeface="Arial"/>
                <a:ea typeface="Arial"/>
                <a:cs typeface="Arial"/>
                <a:sym typeface="Arial"/>
              </a:rPr>
              <a:t> požadovat od zaměstnanců obce zařazených do obecního úřadu, jakož i od zaměstnanců právnických osob, které obec založila nebo zřídila, informace ve věcech, které souvisejí s výkonem jejich funkce; informace musí být poskytnuta nejpozději do 30 dnů.</a:t>
            </a:r>
            <a:endParaRPr sz="1000">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rPr lang="cs-CZ"/>
              <a:t>3 As 70/2015 (NSS) - podnět FV a KV, aby prověřili, zda plnění advokáta odpovídalo ceně, Divišov - Vysoudit pomocí 106ky / žaloby na nečinnost nelze dotazy, protože to 106ka § 2 odst. 4 výslovně vylučuje. </a:t>
            </a:r>
            <a:endParaRPr/>
          </a:p>
          <a:p>
            <a:pPr indent="0" lvl="0" marL="0" rtl="0" algn="l">
              <a:spcBef>
                <a:spcPts val="0"/>
              </a:spcBef>
              <a:spcAft>
                <a:spcPts val="0"/>
              </a:spcAft>
              <a:buNone/>
            </a:pPr>
            <a:r>
              <a:rPr lang="cs-CZ"/>
              <a:t>4 As 7/2018 (NSS) - dopravní podnik Liberec, smlouva na CNG - Nevztahuje se k činnosti zastupitele, protože o smlouvě nerozhoduje (Liberec ani nemá 100%). Smlouvu tedy dostane bez obchodního tajemství jako normální žadatel. </a:t>
            </a:r>
            <a:endParaRPr/>
          </a:p>
        </p:txBody>
      </p:sp>
      <p:sp>
        <p:nvSpPr>
          <p:cNvPr id="348" name="Google Shape;348;g548b485cd7_1_12: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407370768e_0_3: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407370768e_0_3: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444500" marR="800100" rtl="0" algn="just">
              <a:lnSpc>
                <a:spcPct val="115000"/>
              </a:lnSpc>
              <a:spcBef>
                <a:spcPts val="0"/>
              </a:spcBef>
              <a:spcAft>
                <a:spcPts val="0"/>
              </a:spcAft>
              <a:buClr>
                <a:schemeClr val="dk1"/>
              </a:buClr>
              <a:buSzPts val="1100"/>
              <a:buFont typeface="Arial"/>
              <a:buNone/>
            </a:pPr>
            <a:r>
              <a:rPr b="1" lang="cs-CZ" sz="1000">
                <a:solidFill>
                  <a:srgbClr val="FF8400"/>
                </a:solidFill>
                <a:latin typeface="Arial"/>
                <a:ea typeface="Arial"/>
                <a:cs typeface="Arial"/>
                <a:sym typeface="Arial"/>
              </a:rPr>
              <a:t>§ 82</a:t>
            </a:r>
            <a:endParaRPr b="1" sz="1000">
              <a:solidFill>
                <a:srgbClr val="FF8400"/>
              </a:solidFill>
              <a:latin typeface="Arial"/>
              <a:ea typeface="Arial"/>
              <a:cs typeface="Arial"/>
              <a:sym typeface="Arial"/>
            </a:endParaRPr>
          </a:p>
          <a:p>
            <a:pPr indent="0" lvl="0" marL="609600" marR="800100" rtl="0" algn="just">
              <a:lnSpc>
                <a:spcPct val="115000"/>
              </a:lnSpc>
              <a:spcBef>
                <a:spcPts val="0"/>
              </a:spcBef>
              <a:spcAft>
                <a:spcPts val="0"/>
              </a:spcAft>
              <a:buClr>
                <a:schemeClr val="dk1"/>
              </a:buClr>
              <a:buSzPts val="1100"/>
              <a:buFont typeface="Arial"/>
              <a:buNone/>
            </a:pPr>
            <a:r>
              <a:rPr lang="cs-CZ" sz="1000">
                <a:latin typeface="Arial"/>
                <a:ea typeface="Arial"/>
                <a:cs typeface="Arial"/>
                <a:sym typeface="Arial"/>
              </a:rPr>
              <a:t>Člen zastupitelstva obce má při výkonu své funkce právo</a:t>
            </a:r>
            <a:endParaRPr sz="1000">
              <a:latin typeface="Arial"/>
              <a:ea typeface="Arial"/>
              <a:cs typeface="Arial"/>
              <a:sym typeface="Arial"/>
            </a:endParaRPr>
          </a:p>
          <a:p>
            <a:pPr indent="0" lvl="0" marL="787400" marR="800100" rtl="0" algn="just">
              <a:lnSpc>
                <a:spcPct val="115000"/>
              </a:lnSpc>
              <a:spcBef>
                <a:spcPts val="0"/>
              </a:spcBef>
              <a:spcAft>
                <a:spcPts val="0"/>
              </a:spcAft>
              <a:buClr>
                <a:schemeClr val="dk1"/>
              </a:buClr>
              <a:buSzPts val="1100"/>
              <a:buFont typeface="Arial"/>
              <a:buNone/>
            </a:pPr>
            <a:r>
              <a:rPr b="1" lang="cs-CZ" sz="1000">
                <a:latin typeface="Arial"/>
                <a:ea typeface="Arial"/>
                <a:cs typeface="Arial"/>
                <a:sym typeface="Arial"/>
              </a:rPr>
              <a:t>a)</a:t>
            </a:r>
            <a:r>
              <a:rPr lang="cs-CZ" sz="1000">
                <a:latin typeface="Arial"/>
                <a:ea typeface="Arial"/>
                <a:cs typeface="Arial"/>
                <a:sym typeface="Arial"/>
              </a:rPr>
              <a:t> předkládat zastupitelstvu obce, radě obce, výborům a komisím návrhy na projednání,</a:t>
            </a:r>
            <a:endParaRPr sz="1000">
              <a:latin typeface="Arial"/>
              <a:ea typeface="Arial"/>
              <a:cs typeface="Arial"/>
              <a:sym typeface="Arial"/>
            </a:endParaRPr>
          </a:p>
          <a:p>
            <a:pPr indent="0" lvl="0" marL="787400" marR="800100" rtl="0" algn="just">
              <a:lnSpc>
                <a:spcPct val="115000"/>
              </a:lnSpc>
              <a:spcBef>
                <a:spcPts val="0"/>
              </a:spcBef>
              <a:spcAft>
                <a:spcPts val="0"/>
              </a:spcAft>
              <a:buClr>
                <a:schemeClr val="dk1"/>
              </a:buClr>
              <a:buSzPts val="1100"/>
              <a:buFont typeface="Arial"/>
              <a:buNone/>
            </a:pPr>
            <a:r>
              <a:rPr b="1" lang="cs-CZ" sz="1000">
                <a:latin typeface="Arial"/>
                <a:ea typeface="Arial"/>
                <a:cs typeface="Arial"/>
                <a:sym typeface="Arial"/>
              </a:rPr>
              <a:t>b)</a:t>
            </a:r>
            <a:r>
              <a:rPr lang="cs-CZ" sz="1000">
                <a:latin typeface="Arial"/>
                <a:ea typeface="Arial"/>
                <a:cs typeface="Arial"/>
                <a:sym typeface="Arial"/>
              </a:rPr>
              <a:t> </a:t>
            </a:r>
            <a:r>
              <a:rPr b="1" lang="cs-CZ" sz="1000">
                <a:latin typeface="Arial"/>
                <a:ea typeface="Arial"/>
                <a:cs typeface="Arial"/>
                <a:sym typeface="Arial"/>
              </a:rPr>
              <a:t>vznášet dotazy, </a:t>
            </a:r>
            <a:r>
              <a:rPr lang="cs-CZ" sz="1000">
                <a:latin typeface="Arial"/>
                <a:ea typeface="Arial"/>
                <a:cs typeface="Arial"/>
                <a:sym typeface="Arial"/>
              </a:rPr>
              <a:t>připomínky a podněty na radu obce a její jednotlivé členy, na předsedy výborů, </a:t>
            </a:r>
            <a:r>
              <a:rPr b="1" lang="cs-CZ" sz="1000">
                <a:latin typeface="Arial"/>
                <a:ea typeface="Arial"/>
                <a:cs typeface="Arial"/>
                <a:sym typeface="Arial"/>
              </a:rPr>
              <a:t>na statutární orgány právnických osob, jejichž zakladatelem je obec</a:t>
            </a:r>
            <a:r>
              <a:rPr lang="cs-CZ" sz="1000">
                <a:latin typeface="Arial"/>
                <a:ea typeface="Arial"/>
                <a:cs typeface="Arial"/>
                <a:sym typeface="Arial"/>
              </a:rPr>
              <a:t>, a na vedoucí příspěvkových organizací a organizačních složek, které obec založila nebo zřídila; písemnou odpověď musí obdržet do 30 dnů,</a:t>
            </a:r>
            <a:endParaRPr sz="1000">
              <a:latin typeface="Arial"/>
              <a:ea typeface="Arial"/>
              <a:cs typeface="Arial"/>
              <a:sym typeface="Arial"/>
            </a:endParaRPr>
          </a:p>
          <a:p>
            <a:pPr indent="0" lvl="0" marL="787400" marR="800100" rtl="0" algn="just">
              <a:lnSpc>
                <a:spcPct val="115000"/>
              </a:lnSpc>
              <a:spcBef>
                <a:spcPts val="0"/>
              </a:spcBef>
              <a:spcAft>
                <a:spcPts val="0"/>
              </a:spcAft>
              <a:buClr>
                <a:schemeClr val="dk1"/>
              </a:buClr>
              <a:buSzPts val="1100"/>
              <a:buFont typeface="Arial"/>
              <a:buNone/>
            </a:pPr>
            <a:r>
              <a:rPr b="1" lang="cs-CZ" sz="1000">
                <a:latin typeface="Arial"/>
                <a:ea typeface="Arial"/>
                <a:cs typeface="Arial"/>
                <a:sym typeface="Arial"/>
              </a:rPr>
              <a:t>c)</a:t>
            </a:r>
            <a:r>
              <a:rPr lang="cs-CZ" sz="1000">
                <a:latin typeface="Arial"/>
                <a:ea typeface="Arial"/>
                <a:cs typeface="Arial"/>
                <a:sym typeface="Arial"/>
              </a:rPr>
              <a:t> požadovat od zaměstnanců obce zařazených do obecního úřadu, jakož i od zaměstnanců právnických osob, které obec založila nebo zřídila, informace ve věcech, které souvisejí s výkonem jejich funkce; informace musí být poskytnuta nejpozději do 30 dnů.</a:t>
            </a:r>
            <a:endParaRPr sz="1000">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rPr lang="cs-CZ"/>
              <a:t>3 As 70/2015 (NSS) - podnět FV a KV, aby prověřili, zda plnění advokáta odpovídalo ceně, Divišov - Vysoudit pomocí 106ky / žaloby na nečinnost nelze dotazy, protože to 106ka § 2 odst. 4 výslovně vylučuje. </a:t>
            </a:r>
            <a:endParaRPr/>
          </a:p>
          <a:p>
            <a:pPr indent="0" lvl="0" marL="0" rtl="0" algn="l">
              <a:spcBef>
                <a:spcPts val="0"/>
              </a:spcBef>
              <a:spcAft>
                <a:spcPts val="0"/>
              </a:spcAft>
              <a:buNone/>
            </a:pPr>
            <a:r>
              <a:rPr lang="cs-CZ"/>
              <a:t>4 As 7/2018 (NSS) - dopravní podnik Liberec, smlouva na CNG - Nevztahuje se k činnosti zastupitele, protože o smlouvě nerozhoduje (Liberec ani nemá 100%). Smlouvu tedy dostane bez obchodního tajemství jako normální žadatel. </a:t>
            </a:r>
            <a:endParaRPr/>
          </a:p>
        </p:txBody>
      </p:sp>
      <p:sp>
        <p:nvSpPr>
          <p:cNvPr id="355" name="Google Shape;355;g407370768e_0_3: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f689035c27_0_1798: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f689035c27_0_1798: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f689035c27_0_1798: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d1390ea684_1_40: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d1390ea684_1_40: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3d1390ea684_1_40: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f689035c27_0_317: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f689035c27_0_317: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f689035c27_0_317: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d1390ea684_1_21: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d1390ea684_1_21: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3d1390ea684_1_21: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440672abfe_2_66: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440672abfe_2_66: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K čemu slouží, k čemu ne</a:t>
            </a:r>
            <a:endParaRPr/>
          </a:p>
          <a:p>
            <a:pPr indent="0" lvl="0" marL="0" rtl="0" algn="l">
              <a:spcBef>
                <a:spcPts val="0"/>
              </a:spcBef>
              <a:spcAft>
                <a:spcPts val="0"/>
              </a:spcAft>
              <a:buNone/>
            </a:pPr>
            <a:r>
              <a:t/>
            </a:r>
            <a:endParaRPr/>
          </a:p>
          <a:p>
            <a:pPr indent="0" lvl="0" marL="0" rtl="0" algn="l">
              <a:spcBef>
                <a:spcPts val="0"/>
              </a:spcBef>
              <a:spcAft>
                <a:spcPts val="0"/>
              </a:spcAft>
              <a:buNone/>
            </a:pPr>
            <a:r>
              <a:rPr lang="cs-CZ"/>
              <a:t>Nástrahy pro interpretaci</a:t>
            </a:r>
            <a:endParaRPr/>
          </a:p>
          <a:p>
            <a:pPr indent="-317500" lvl="0" marL="457200" rtl="0" algn="l">
              <a:spcBef>
                <a:spcPts val="0"/>
              </a:spcBef>
              <a:spcAft>
                <a:spcPts val="0"/>
              </a:spcAft>
              <a:buSzPts val="1400"/>
              <a:buChar char="-"/>
            </a:pPr>
            <a:r>
              <a:rPr lang="cs-CZ"/>
              <a:t>objednávka = smlouva (ale ne VZ)</a:t>
            </a:r>
            <a:endParaRPr/>
          </a:p>
          <a:p>
            <a:pPr indent="0" lvl="0" marL="0" rtl="0" algn="l">
              <a:spcBef>
                <a:spcPts val="0"/>
              </a:spcBef>
              <a:spcAft>
                <a:spcPts val="0"/>
              </a:spcAft>
              <a:buNone/>
            </a:pPr>
            <a:r>
              <a:t/>
            </a:r>
            <a:endParaRPr/>
          </a:p>
          <a:p>
            <a:pPr indent="0" lvl="0" marL="0" rtl="0" algn="l">
              <a:spcBef>
                <a:spcPts val="0"/>
              </a:spcBef>
              <a:spcAft>
                <a:spcPts val="0"/>
              </a:spcAft>
              <a:buNone/>
            </a:pPr>
            <a:r>
              <a:rPr lang="cs-CZ"/>
              <a:t>§ 3 odst. 7 InfZ:</a:t>
            </a:r>
            <a:endParaRPr/>
          </a:p>
          <a:p>
            <a:pPr indent="0" lvl="0" marL="0" rtl="0" algn="l">
              <a:spcBef>
                <a:spcPts val="0"/>
              </a:spcBef>
              <a:spcAft>
                <a:spcPts val="0"/>
              </a:spcAft>
              <a:buNone/>
            </a:pPr>
            <a:r>
              <a:rPr lang="cs-CZ"/>
              <a:t>Strojově čitelným formátem se pro účely tohoto zákona rozumí formát datového souboru s takovou strukturou, která umožňuje programovému vybavení snadno nalézt, rozpoznat a získat z tohoto datového souboru konkrétní informace, včetně jednotlivých údajů a jejich vnitřní struktury.</a:t>
            </a:r>
            <a:endParaRPr/>
          </a:p>
          <a:p>
            <a:pPr indent="0" lvl="0" marL="0" rtl="0" algn="l">
              <a:spcBef>
                <a:spcPts val="0"/>
              </a:spcBef>
              <a:spcAft>
                <a:spcPts val="0"/>
              </a:spcAft>
              <a:buNone/>
            </a:pPr>
            <a:r>
              <a:t/>
            </a:r>
            <a:endParaRPr/>
          </a:p>
        </p:txBody>
      </p:sp>
      <p:sp>
        <p:nvSpPr>
          <p:cNvPr id="382" name="Google Shape;382;g440672abfe_2_66: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440672abfe_2_47: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440672abfe_2_47: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Příklad 1</a:t>
            </a:r>
            <a:endParaRPr/>
          </a:p>
          <a:p>
            <a:pPr indent="0" lvl="0" marL="0" rtl="0" algn="l">
              <a:lnSpc>
                <a:spcPct val="115000"/>
              </a:lnSpc>
              <a:spcBef>
                <a:spcPts val="0"/>
              </a:spcBef>
              <a:spcAft>
                <a:spcPts val="0"/>
              </a:spcAft>
              <a:buClr>
                <a:schemeClr val="dk1"/>
              </a:buClr>
              <a:buSzPts val="1100"/>
              <a:buFont typeface="Arial"/>
              <a:buNone/>
            </a:pPr>
            <a:r>
              <a:rPr lang="cs-CZ" sz="1100">
                <a:latin typeface="Arial"/>
                <a:ea typeface="Arial"/>
                <a:cs typeface="Arial"/>
                <a:sym typeface="Arial"/>
              </a:rPr>
              <a:t>Odpověď: Ano. Střet zájmů se mohl projevovat před vypsáním zakázky, když radní mohl ovlivnit zadávací dokumentaci apod.</a:t>
            </a:r>
            <a:endParaRPr/>
          </a:p>
        </p:txBody>
      </p:sp>
      <p:sp>
        <p:nvSpPr>
          <p:cNvPr id="389" name="Google Shape;389;g440672abfe_2_47: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f3bc5696e6_0_178: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1f3bc5696e6_0_178: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1f3bc5696e6_0_178: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f3bc5696e6_0_184: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f3bc5696e6_0_184: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1f3bc5696e6_0_184: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f3bc5696e6_0_196: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1f3bc5696e6_0_196: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1f3bc5696e6_0_196: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f689035c27_0_554: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f689035c27_0_554: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f689035c27_0_554: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f689035c27_0_635: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f689035c27_0_635: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t/>
            </a:r>
            <a:endParaRPr b="1" i="1" sz="1100">
              <a:latin typeface="Arial"/>
              <a:ea typeface="Arial"/>
              <a:cs typeface="Arial"/>
              <a:sym typeface="Arial"/>
            </a:endParaRPr>
          </a:p>
        </p:txBody>
      </p:sp>
      <p:sp>
        <p:nvSpPr>
          <p:cNvPr id="426" name="Google Shape;426;gf689035c27_0_635: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440672abfe_2_86: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440672abfe_2_86: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cs-CZ" sz="1000">
                <a:highlight>
                  <a:schemeClr val="lt1"/>
                </a:highlight>
                <a:latin typeface="Arial"/>
                <a:ea typeface="Arial"/>
                <a:cs typeface="Arial"/>
                <a:sym typeface="Arial"/>
              </a:rPr>
              <a:t>Veřejný funkcionář je povinen zdržet se každého jednání, při kterém mohou jeho osobní zájmy ovlivnit výkon jeho funkce. Osobním zájmem se pro účely tohoto zákona rozumí takový zájem, který přináší veřejnému funkcionáři, osobě blízké veřejného funkcionáře, právnické osobě ovládané veřejným funkcionářem nebo osobou blízkou veřejného funkcionáře zvýšení majetku, majetkového nebo jiného prospěchu, zamezení vzniku případného snížení majetkového </a:t>
            </a:r>
            <a:r>
              <a:rPr b="1" lang="cs-CZ" sz="1000">
                <a:highlight>
                  <a:schemeClr val="lt1"/>
                </a:highlight>
                <a:latin typeface="Arial"/>
                <a:ea typeface="Arial"/>
                <a:cs typeface="Arial"/>
                <a:sym typeface="Arial"/>
              </a:rPr>
              <a:t>nebo jiného prospěchu nebo jinou výhodu</a:t>
            </a:r>
            <a:r>
              <a:rPr lang="cs-CZ" sz="1000">
                <a:highlight>
                  <a:schemeClr val="lt1"/>
                </a:highlight>
                <a:latin typeface="Arial"/>
                <a:ea typeface="Arial"/>
                <a:cs typeface="Arial"/>
                <a:sym typeface="Arial"/>
              </a:rPr>
              <a:t>; to neplatí, jde-li jinak o prospěch nebo zájem </a:t>
            </a:r>
            <a:r>
              <a:rPr b="1" lang="cs-CZ" sz="1000">
                <a:highlight>
                  <a:schemeClr val="lt1"/>
                </a:highlight>
                <a:latin typeface="Arial"/>
                <a:ea typeface="Arial"/>
                <a:cs typeface="Arial"/>
                <a:sym typeface="Arial"/>
              </a:rPr>
              <a:t>obecně zřejmý ve vztahu k neomezenému okruhu adresátů</a:t>
            </a:r>
            <a:r>
              <a:rPr lang="cs-CZ" sz="1000">
                <a:highlight>
                  <a:schemeClr val="lt1"/>
                </a:highlight>
                <a:latin typeface="Arial"/>
                <a:ea typeface="Arial"/>
                <a:cs typeface="Arial"/>
                <a:sym typeface="Arial"/>
              </a:rPr>
              <a:t>.</a:t>
            </a:r>
            <a:endParaRPr sz="1000">
              <a:highlight>
                <a:schemeClr val="lt1"/>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000">
              <a:highlight>
                <a:schemeClr val="lt1"/>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cs-CZ"/>
              <a:t>Princip: neohrozit hlasování</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cs-CZ"/>
              <a:t>Etický kodex</a:t>
            </a:r>
            <a:endParaRPr/>
          </a:p>
          <a:p>
            <a:pPr indent="-317500" lvl="0" marL="457200" rtl="0" algn="l">
              <a:spcBef>
                <a:spcPts val="0"/>
              </a:spcBef>
              <a:spcAft>
                <a:spcPts val="0"/>
              </a:spcAft>
              <a:buClr>
                <a:schemeClr val="dk1"/>
              </a:buClr>
              <a:buSzPts val="1400"/>
              <a:buChar char="-"/>
            </a:pPr>
            <a:r>
              <a:rPr lang="cs-CZ"/>
              <a:t>delegovaný zastupitel do VAKu se pravidelně účastní jednání zastupka</a:t>
            </a:r>
            <a:endParaRPr/>
          </a:p>
          <a:p>
            <a:pPr indent="-317500" lvl="0" marL="457200" rtl="0" algn="l">
              <a:spcBef>
                <a:spcPts val="0"/>
              </a:spcBef>
              <a:spcAft>
                <a:spcPts val="0"/>
              </a:spcAft>
              <a:buClr>
                <a:schemeClr val="dk1"/>
              </a:buClr>
              <a:buSzPts val="1400"/>
              <a:buChar char="-"/>
            </a:pPr>
            <a:r>
              <a:rPr lang="cs-CZ"/>
              <a:t>je součinný s výbory</a:t>
            </a:r>
            <a:endParaRPr/>
          </a:p>
          <a:p>
            <a:pPr indent="-317500" lvl="0" marL="457200" rtl="0" algn="l">
              <a:spcBef>
                <a:spcPts val="0"/>
              </a:spcBef>
              <a:spcAft>
                <a:spcPts val="0"/>
              </a:spcAft>
              <a:buClr>
                <a:schemeClr val="dk1"/>
              </a:buClr>
              <a:buSzPts val="1400"/>
              <a:buChar char="-"/>
            </a:pPr>
            <a:r>
              <a:rPr lang="cs-CZ"/>
              <a:t>nechává si schválit noty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cs-CZ"/>
              <a:t>Pozitivní x negativní střet zájmů (Př. Marek s bráchou)</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cs-CZ"/>
              <a:t>Př. na CRO.</a:t>
            </a:r>
            <a:endParaRPr/>
          </a:p>
          <a:p>
            <a:pPr indent="0" lvl="0" marL="0" rtl="0" algn="l">
              <a:spcBef>
                <a:spcPts val="0"/>
              </a:spcBef>
              <a:spcAft>
                <a:spcPts val="0"/>
              </a:spcAft>
              <a:buNone/>
            </a:pPr>
            <a:r>
              <a:t/>
            </a:r>
            <a:endParaRPr sz="1100"/>
          </a:p>
          <a:p>
            <a:pPr indent="0" lvl="0" marL="0" rtl="0" algn="l">
              <a:lnSpc>
                <a:spcPct val="115000"/>
              </a:lnSpc>
              <a:spcBef>
                <a:spcPts val="0"/>
              </a:spcBef>
              <a:spcAft>
                <a:spcPts val="0"/>
              </a:spcAft>
              <a:buClr>
                <a:schemeClr val="dk1"/>
              </a:buClr>
              <a:buSzPts val="1100"/>
              <a:buFont typeface="Arial"/>
              <a:buNone/>
            </a:pPr>
            <a:r>
              <a:rPr b="1" lang="cs-CZ" sz="1100">
                <a:solidFill>
                  <a:srgbClr val="FF0000"/>
                </a:solidFill>
                <a:highlight>
                  <a:srgbClr val="FFFFFF"/>
                </a:highlight>
                <a:latin typeface="Roboto"/>
                <a:ea typeface="Roboto"/>
                <a:cs typeface="Roboto"/>
                <a:sym typeface="Roboto"/>
              </a:rPr>
              <a:t>Článek 24 </a:t>
            </a:r>
            <a:endParaRPr b="1" sz="1100">
              <a:solidFill>
                <a:srgbClr val="FF0000"/>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cs-CZ" sz="1100">
                <a:solidFill>
                  <a:srgbClr val="FF0000"/>
                </a:solidFill>
                <a:highlight>
                  <a:srgbClr val="FFFFFF"/>
                </a:highlight>
                <a:latin typeface="Roboto"/>
                <a:ea typeface="Roboto"/>
                <a:cs typeface="Roboto"/>
                <a:sym typeface="Roboto"/>
              </a:rPr>
              <a:t>Střet zájmů </a:t>
            </a:r>
            <a:endParaRPr b="1" sz="1100">
              <a:solidFill>
                <a:srgbClr val="FF0000"/>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b="1" sz="1100">
              <a:solidFill>
                <a:srgbClr val="FF0000"/>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cs-CZ" sz="1100">
                <a:highlight>
                  <a:srgbClr val="FFFFFF"/>
                </a:highlight>
                <a:latin typeface="Roboto"/>
                <a:ea typeface="Roboto"/>
                <a:cs typeface="Roboto"/>
                <a:sym typeface="Roboto"/>
              </a:rPr>
              <a:t>Členské státy zajistí, aby veřejní zadavatelé přijali vhodná opatření k účinné prevenci, odhalování a nápravě střetu zájmů, ke kterému dochází v průběhu zadávacího řízení, a zamezili tak narušení hospodářské soutěže a zajistili rovné zacházení se všemi hospodářskými subjekty.</a:t>
            </a:r>
            <a:endParaRPr sz="1100">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100">
              <a:highlight>
                <a:srgbClr val="FFFFFF"/>
              </a:highlight>
              <a:latin typeface="Roboto"/>
              <a:ea typeface="Roboto"/>
              <a:cs typeface="Roboto"/>
              <a:sym typeface="Roboto"/>
            </a:endParaRPr>
          </a:p>
          <a:p>
            <a:pPr indent="0" lvl="0" marL="0" rtl="0" algn="l">
              <a:spcBef>
                <a:spcPts val="0"/>
              </a:spcBef>
              <a:spcAft>
                <a:spcPts val="0"/>
              </a:spcAft>
              <a:buNone/>
            </a:pPr>
            <a:r>
              <a:rPr lang="cs-CZ" sz="1100">
                <a:highlight>
                  <a:srgbClr val="FFFFFF"/>
                </a:highlight>
                <a:latin typeface="Roboto"/>
                <a:ea typeface="Roboto"/>
                <a:cs typeface="Roboto"/>
                <a:sym typeface="Roboto"/>
              </a:rPr>
              <a:t>Pojem střetu zájmů se vztahuje přinejmenším na situace, kdy</a:t>
            </a:r>
            <a:r>
              <a:rPr b="1" lang="cs-CZ" sz="1100">
                <a:highlight>
                  <a:srgbClr val="FFFFFF"/>
                </a:highlight>
                <a:latin typeface="Roboto"/>
                <a:ea typeface="Roboto"/>
                <a:cs typeface="Roboto"/>
                <a:sym typeface="Roboto"/>
              </a:rPr>
              <a:t> pracovníci veřejného zadavatele nebo poskytovatele služeb v oblasti zadávání veřejných zakázek vystupujícího jménem veřejného zadavatele, kteří se podílejí na vedení zadávacího řízení nebo by mohli ovlivnit jeho výsledek, přímo či nepřímo vykazují finanční, hospodářský nebo jiný osobní zájem, který by bylo možno považovat za zájem ohrožující jejich nestrannost a nezávislost v souvislosti s daným zadávacím řízením. </a:t>
            </a:r>
            <a:endParaRPr b="1" sz="1100"/>
          </a:p>
        </p:txBody>
      </p:sp>
      <p:sp>
        <p:nvSpPr>
          <p:cNvPr id="434" name="Google Shape;434;g440672abfe_2_86: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7680cb31c_2_4: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7680cb31c_2_4: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7680cb31c_2_4: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f689035c27_0_715: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f689035c27_0_715: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t/>
            </a:r>
            <a:endParaRPr b="1" i="1" sz="1100">
              <a:latin typeface="Arial"/>
              <a:ea typeface="Arial"/>
              <a:cs typeface="Arial"/>
              <a:sym typeface="Arial"/>
            </a:endParaRPr>
          </a:p>
        </p:txBody>
      </p:sp>
      <p:sp>
        <p:nvSpPr>
          <p:cNvPr id="441" name="Google Shape;441;gf689035c27_0_715: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f3bc5696e6_0_277: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1f3bc5696e6_0_277: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cs-CZ"/>
              <a:t>Správná odpověď: B</a:t>
            </a:r>
            <a:endParaRPr b="1" sz="1100">
              <a:latin typeface="Arial"/>
              <a:ea typeface="Arial"/>
              <a:cs typeface="Arial"/>
              <a:sym typeface="Arial"/>
            </a:endParaRPr>
          </a:p>
        </p:txBody>
      </p:sp>
      <p:sp>
        <p:nvSpPr>
          <p:cNvPr id="449" name="Google Shape;449;g1f3bc5696e6_0_277: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d1390ea684_1_28: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d1390ea684_1_28: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t/>
            </a:r>
            <a:endParaRPr b="1" i="1" sz="1100">
              <a:latin typeface="Arial"/>
              <a:ea typeface="Arial"/>
              <a:cs typeface="Arial"/>
              <a:sym typeface="Arial"/>
            </a:endParaRPr>
          </a:p>
        </p:txBody>
      </p:sp>
      <p:sp>
        <p:nvSpPr>
          <p:cNvPr id="456" name="Google Shape;456;g3d1390ea684_1_28: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440672abfe_2_53: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440672abfe_2_53: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440672abfe_2_53: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d1390ea684_1_421: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3d1390ea684_1_421: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d1390ea684_1_361:notes"/>
          <p:cNvSpPr/>
          <p:nvPr>
            <p:ph idx="2" type="sldImg"/>
          </p:nvPr>
        </p:nvSpPr>
        <p:spPr>
          <a:xfrm>
            <a:off x="543440" y="504349"/>
            <a:ext cx="8688300" cy="25218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3d1390ea684_1_361:notes"/>
          <p:cNvSpPr txBox="1"/>
          <p:nvPr>
            <p:ph idx="1" type="body"/>
          </p:nvPr>
        </p:nvSpPr>
        <p:spPr>
          <a:xfrm>
            <a:off x="977422" y="3194209"/>
            <a:ext cx="7819500" cy="30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d1390ea684_1_428: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3d1390ea684_1_428: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f689035c27_0_984: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f689035c27_0_984: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9ca130918b_0_0: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19ca130918b_0_0: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19ca130918b_0_0: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d1390ea684_1_334:notes"/>
          <p:cNvSpPr/>
          <p:nvPr>
            <p:ph idx="2" type="sldImg"/>
          </p:nvPr>
        </p:nvSpPr>
        <p:spPr>
          <a:xfrm>
            <a:off x="543440" y="504349"/>
            <a:ext cx="8688300" cy="25218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d1390ea684_1_334:notes"/>
          <p:cNvSpPr txBox="1"/>
          <p:nvPr>
            <p:ph idx="1" type="body"/>
          </p:nvPr>
        </p:nvSpPr>
        <p:spPr>
          <a:xfrm>
            <a:off x="977422" y="3194209"/>
            <a:ext cx="7819500" cy="30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440672abfe_2_6: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440672abfe_2_6: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440672abfe_2_6: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d1390ea684_1_341:notes"/>
          <p:cNvSpPr/>
          <p:nvPr>
            <p:ph idx="2" type="sldImg"/>
          </p:nvPr>
        </p:nvSpPr>
        <p:spPr>
          <a:xfrm>
            <a:off x="543453" y="504349"/>
            <a:ext cx="8688300" cy="25218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3d1390ea684_1_341:notes"/>
          <p:cNvSpPr txBox="1"/>
          <p:nvPr>
            <p:ph idx="1" type="body"/>
          </p:nvPr>
        </p:nvSpPr>
        <p:spPr>
          <a:xfrm>
            <a:off x="977422" y="3194209"/>
            <a:ext cx="7819500" cy="30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440672abfe_0_0: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440672abfe_0_0: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Kontrolní orgány seřazeny v pořadí, jak to zadavatele nejvíc bolí</a:t>
            </a:r>
            <a:endParaRPr/>
          </a:p>
          <a:p>
            <a:pPr indent="-317500" lvl="0" marL="457200" rtl="0" algn="l">
              <a:spcBef>
                <a:spcPts val="0"/>
              </a:spcBef>
              <a:spcAft>
                <a:spcPts val="0"/>
              </a:spcAft>
              <a:buSzPts val="1400"/>
              <a:buChar char="-"/>
            </a:pPr>
            <a:r>
              <a:rPr lang="cs-CZ"/>
              <a:t>KÚ - č. 420/2004 Sb., o přezkoumávání hospodaření územních samosprávných celků a dobrovolných svazků obcí, VZMR jsou v souladu s ustanovením § 2 odst. 2 písm. c) předmětem přezkoumání, prováděného každoročně krajským úřadem či auditorem nebo auditorskou společností. Tento proces je ovšem prováděn v rámci přezkoumávání hospodaření, jehož primárním účelem je zpětně </a:t>
            </a:r>
            <a:r>
              <a:rPr b="1" lang="cs-CZ"/>
              <a:t>provést kontrolu v oblasti rozpočtu a hospodaření obce, a to navíc pouze za předcházející kalendářní rok</a:t>
            </a:r>
            <a:r>
              <a:rPr lang="cs-CZ"/>
              <a:t>. </a:t>
            </a:r>
            <a:endParaRPr/>
          </a:p>
          <a:p>
            <a:pPr indent="-317500" lvl="0" marL="457200" rtl="0" algn="l">
              <a:spcBef>
                <a:spcPts val="0"/>
              </a:spcBef>
              <a:spcAft>
                <a:spcPts val="0"/>
              </a:spcAft>
              <a:buSzPts val="1400"/>
              <a:buChar char="-"/>
            </a:pPr>
            <a:r>
              <a:rPr lang="cs-CZ"/>
              <a:t>Výbory nemohou sankcionovat (pouze UOHS) a ani zasahovat do probíhajícího procesu zadávání veřejných zakázek - jen info pro zastupitelstvo </a:t>
            </a:r>
            <a:endParaRPr/>
          </a:p>
          <a:p>
            <a:pPr indent="-317500" lvl="0" marL="457200" rtl="0" algn="l">
              <a:spcBef>
                <a:spcPts val="0"/>
              </a:spcBef>
              <a:spcAft>
                <a:spcPts val="0"/>
              </a:spcAft>
              <a:buSzPts val="1400"/>
              <a:buChar char="-"/>
            </a:pPr>
            <a:r>
              <a:rPr lang="cs-CZ"/>
              <a:t>MV - pouze zda rozhodoval správný orgán. Zápis o provedené kontrole -&gt; zastupitelstvu </a:t>
            </a:r>
            <a:endParaRPr/>
          </a:p>
          <a:p>
            <a:pPr indent="-317500" lvl="0" marL="457200" rtl="0" algn="l">
              <a:spcBef>
                <a:spcPts val="0"/>
              </a:spcBef>
              <a:spcAft>
                <a:spcPts val="0"/>
              </a:spcAft>
              <a:buSzPts val="1400"/>
              <a:buChar char="-"/>
            </a:pPr>
            <a:r>
              <a:rPr lang="cs-CZ"/>
              <a:t>Poskytovatel dotace - tradičně nad 400k pravidla</a:t>
            </a:r>
            <a:endParaRPr/>
          </a:p>
          <a:p>
            <a:pPr indent="0" lvl="0" marL="0" rtl="0" algn="l">
              <a:spcBef>
                <a:spcPts val="0"/>
              </a:spcBef>
              <a:spcAft>
                <a:spcPts val="0"/>
              </a:spcAft>
              <a:buNone/>
            </a:pPr>
            <a:r>
              <a:t/>
            </a:r>
            <a:endParaRPr/>
          </a:p>
          <a:p>
            <a:pPr indent="0" lvl="0" marL="0" rtl="0" algn="l">
              <a:spcBef>
                <a:spcPts val="0"/>
              </a:spcBef>
              <a:spcAft>
                <a:spcPts val="0"/>
              </a:spcAft>
              <a:buNone/>
            </a:pPr>
            <a:r>
              <a:rPr lang="cs-CZ"/>
              <a:t>Zastupitelstvo x Rada - Př. Velké Meziříčí </a:t>
            </a:r>
            <a:endParaRPr/>
          </a:p>
          <a:p>
            <a:pPr indent="-317500" lvl="0" marL="457200" rtl="0" algn="l">
              <a:spcBef>
                <a:spcPts val="0"/>
              </a:spcBef>
              <a:spcAft>
                <a:spcPts val="0"/>
              </a:spcAft>
              <a:buSzPts val="1400"/>
              <a:buChar char="-"/>
            </a:pPr>
            <a:r>
              <a:rPr lang="cs-CZ"/>
              <a:t>vyžádat si statistiky - přehledy plánovaných investic (rozpočet?), export o VZ (včetně VZMR)</a:t>
            </a:r>
            <a:endParaRPr/>
          </a:p>
          <a:p>
            <a:pPr indent="0" lvl="0" marL="0" rtl="0" algn="l">
              <a:spcBef>
                <a:spcPts val="0"/>
              </a:spcBef>
              <a:spcAft>
                <a:spcPts val="0"/>
              </a:spcAft>
              <a:buNone/>
            </a:pPr>
            <a:r>
              <a:t/>
            </a:r>
            <a:endParaRPr/>
          </a:p>
          <a:p>
            <a:pPr indent="0" lvl="0" marL="0" rtl="0" algn="l">
              <a:spcBef>
                <a:spcPts val="0"/>
              </a:spcBef>
              <a:spcAft>
                <a:spcPts val="0"/>
              </a:spcAft>
              <a:buNone/>
            </a:pPr>
            <a:r>
              <a:rPr lang="cs-CZ"/>
              <a:t>Oblíbené argumenty zakázkového odboru</a:t>
            </a:r>
            <a:endParaRPr/>
          </a:p>
          <a:p>
            <a:pPr indent="-317500" lvl="0" marL="457200" rtl="0" algn="l">
              <a:spcBef>
                <a:spcPts val="0"/>
              </a:spcBef>
              <a:spcAft>
                <a:spcPts val="0"/>
              </a:spcAft>
              <a:buSzPts val="1400"/>
              <a:buChar char="-"/>
            </a:pPr>
            <a:r>
              <a:rPr lang="cs-CZ"/>
              <a:t>počet nabídek</a:t>
            </a:r>
            <a:endParaRPr/>
          </a:p>
          <a:p>
            <a:pPr indent="-317500" lvl="0" marL="457200" rtl="0" algn="l">
              <a:spcBef>
                <a:spcPts val="0"/>
              </a:spcBef>
              <a:spcAft>
                <a:spcPts val="0"/>
              </a:spcAft>
              <a:buSzPts val="1400"/>
              <a:buChar char="-"/>
            </a:pPr>
            <a:r>
              <a:rPr lang="cs-CZ"/>
              <a:t>tenderman</a:t>
            </a:r>
            <a:endParaRPr/>
          </a:p>
          <a:p>
            <a:pPr indent="0" lvl="0" marL="0" rtl="0" algn="l">
              <a:spcBef>
                <a:spcPts val="0"/>
              </a:spcBef>
              <a:spcAft>
                <a:spcPts val="0"/>
              </a:spcAft>
              <a:buNone/>
            </a:pPr>
            <a:r>
              <a:t/>
            </a:r>
            <a:endParaRPr/>
          </a:p>
          <a:p>
            <a:pPr indent="0" lvl="0" marL="0" rtl="0" algn="l">
              <a:spcBef>
                <a:spcPts val="0"/>
              </a:spcBef>
              <a:spcAft>
                <a:spcPts val="0"/>
              </a:spcAft>
              <a:buNone/>
            </a:pPr>
            <a:r>
              <a:rPr lang="cs-CZ"/>
              <a:t>Transparentnost:</a:t>
            </a:r>
            <a:endParaRPr/>
          </a:p>
          <a:p>
            <a:pPr indent="0" lvl="0" marL="0" rtl="0" algn="l">
              <a:spcBef>
                <a:spcPts val="0"/>
              </a:spcBef>
              <a:spcAft>
                <a:spcPts val="0"/>
              </a:spcAft>
              <a:buNone/>
            </a:pPr>
            <a:r>
              <a:rPr b="1" lang="cs-CZ">
                <a:solidFill>
                  <a:srgbClr val="414042"/>
                </a:solidFill>
                <a:highlight>
                  <a:srgbClr val="FFFFFF"/>
                </a:highlight>
              </a:rPr>
              <a:t>Nejvyšší správní soud</a:t>
            </a:r>
            <a:r>
              <a:rPr lang="cs-CZ">
                <a:solidFill>
                  <a:srgbClr val="414042"/>
                </a:solidFill>
                <a:highlight>
                  <a:srgbClr val="FFFFFF"/>
                </a:highlight>
              </a:rPr>
              <a:t> (č. j. 1 Afs 45/2010-159 ze dne 15. 9. 2010):</a:t>
            </a:r>
            <a:endParaRPr>
              <a:solidFill>
                <a:srgbClr val="414042"/>
              </a:solidFill>
              <a:highlight>
                <a:srgbClr val="FFFFFF"/>
              </a:highlight>
            </a:endParaRPr>
          </a:p>
          <a:p>
            <a:pPr indent="-317500" lvl="0" marL="457200" rtl="0" algn="l">
              <a:spcBef>
                <a:spcPts val="0"/>
              </a:spcBef>
              <a:spcAft>
                <a:spcPts val="0"/>
              </a:spcAft>
              <a:buClr>
                <a:srgbClr val="414042"/>
              </a:buClr>
              <a:buSzPts val="1400"/>
              <a:buChar char="-"/>
            </a:pPr>
            <a:r>
              <a:rPr lang="cs-CZ">
                <a:solidFill>
                  <a:srgbClr val="414042"/>
                </a:solidFill>
                <a:highlight>
                  <a:srgbClr val="FFFFFF"/>
                </a:highlight>
              </a:rPr>
              <a:t>požadavek transparentnosti </a:t>
            </a:r>
            <a:r>
              <a:rPr i="1" lang="cs-CZ">
                <a:solidFill>
                  <a:srgbClr val="414042"/>
                </a:solidFill>
                <a:highlight>
                  <a:srgbClr val="FFFFFF"/>
                </a:highlight>
              </a:rPr>
              <a:t>„není splněn tehdy, pokud jsou v zadavatelově postupu shledány takové prvky, jež by </a:t>
            </a:r>
            <a:r>
              <a:rPr b="1" i="1" lang="cs-CZ">
                <a:solidFill>
                  <a:srgbClr val="414042"/>
                </a:solidFill>
                <a:highlight>
                  <a:srgbClr val="FFFFFF"/>
                </a:highlight>
              </a:rPr>
              <a:t>zadávací řízení činily nekontrolovatelným, hůře kontrolovatelným, nečitelným a nepřehledným nebo jež by vzbuzovaly pochybnosti o pravých  důvodech jednotlivých kroků zadavatele“</a:t>
            </a:r>
            <a:r>
              <a:rPr b="1" lang="cs-CZ">
                <a:solidFill>
                  <a:srgbClr val="414042"/>
                </a:solidFill>
                <a:highlight>
                  <a:srgbClr val="FFFFFF"/>
                </a:highlight>
              </a:rPr>
              <a:t>. </a:t>
            </a:r>
            <a:endParaRPr b="1">
              <a:solidFill>
                <a:srgbClr val="414042"/>
              </a:solidFill>
              <a:highlight>
                <a:srgbClr val="FFFFFF"/>
              </a:highlight>
            </a:endParaRPr>
          </a:p>
          <a:p>
            <a:pPr indent="0" lvl="0" marL="0" rtl="0" algn="l">
              <a:spcBef>
                <a:spcPts val="0"/>
              </a:spcBef>
              <a:spcAft>
                <a:spcPts val="0"/>
              </a:spcAft>
              <a:buNone/>
            </a:pPr>
            <a:r>
              <a:t/>
            </a:r>
            <a:endParaRPr b="1">
              <a:solidFill>
                <a:srgbClr val="414042"/>
              </a:solidFill>
              <a:highlight>
                <a:srgbClr val="FFFFFF"/>
              </a:highlight>
            </a:endParaRPr>
          </a:p>
          <a:p>
            <a:pPr indent="0" lvl="0" marL="0" rtl="0" algn="l">
              <a:spcBef>
                <a:spcPts val="0"/>
              </a:spcBef>
              <a:spcAft>
                <a:spcPts val="0"/>
              </a:spcAft>
              <a:buNone/>
            </a:pPr>
            <a:r>
              <a:rPr lang="cs-CZ">
                <a:solidFill>
                  <a:srgbClr val="414042"/>
                </a:solidFill>
                <a:highlight>
                  <a:srgbClr val="FFFFFF"/>
                </a:highlight>
              </a:rPr>
              <a:t>Soudního dvora Evropské unie, např. stanoviskem generální advokátky Christine Stix-Hackl ze dne 12. 4. 2005 ve věci C-231/03 Coname, které shrnuje dosavadní judikaturu Soudního dvora a k problému uvádí, že </a:t>
            </a:r>
            <a:endParaRPr>
              <a:solidFill>
                <a:srgbClr val="414042"/>
              </a:solidFill>
              <a:highlight>
                <a:srgbClr val="FFFFFF"/>
              </a:highlight>
            </a:endParaRPr>
          </a:p>
          <a:p>
            <a:pPr indent="-317500" lvl="0" marL="457200" rtl="0" algn="l">
              <a:spcBef>
                <a:spcPts val="0"/>
              </a:spcBef>
              <a:spcAft>
                <a:spcPts val="0"/>
              </a:spcAft>
              <a:buClr>
                <a:srgbClr val="414042"/>
              </a:buClr>
              <a:buSzPts val="1400"/>
              <a:buChar char="-"/>
            </a:pPr>
            <a:r>
              <a:rPr i="1" lang="cs-CZ">
                <a:solidFill>
                  <a:srgbClr val="414042"/>
                </a:solidFill>
                <a:highlight>
                  <a:srgbClr val="FFFFFF"/>
                </a:highlight>
              </a:rPr>
              <a:t>„transparentnost podle směrnic obsahuje více než pouhé aspekty spojené s publicitou konkrétních zadávacích řízení“</a:t>
            </a:r>
            <a:r>
              <a:rPr lang="cs-CZ">
                <a:solidFill>
                  <a:srgbClr val="414042"/>
                </a:solidFill>
                <a:highlight>
                  <a:srgbClr val="FFFFFF"/>
                </a:highlight>
              </a:rPr>
              <a:t> (viz bod 88. stanoviska).</a:t>
            </a:r>
            <a:endParaRPr/>
          </a:p>
        </p:txBody>
      </p:sp>
      <p:sp>
        <p:nvSpPr>
          <p:cNvPr id="555" name="Google Shape;555;g440672abfe_0_0: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407370768e_0_17: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407370768e_0_17: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Kontrolní orgány seřazeny v pořadí, jak to zadavatele nejvíc bolí</a:t>
            </a:r>
            <a:endParaRPr/>
          </a:p>
          <a:p>
            <a:pPr indent="-317500" lvl="0" marL="457200" rtl="0" algn="l">
              <a:spcBef>
                <a:spcPts val="0"/>
              </a:spcBef>
              <a:spcAft>
                <a:spcPts val="0"/>
              </a:spcAft>
              <a:buSzPts val="1400"/>
              <a:buChar char="-"/>
            </a:pPr>
            <a:r>
              <a:rPr lang="cs-CZ"/>
              <a:t>KÚ - </a:t>
            </a:r>
            <a:r>
              <a:rPr lang="cs-CZ"/>
              <a:t>č. 420/2004 Sb., o přezkoumávání hospodaření územních samosprávných celků a dobrovolných svazků obcí, VZMR jsou v souladu s ustanovením § 2 odst. 2 písm. c) předmětem přezkoumání, prováděného každoročně krajským úřadem či auditorem nebo auditorskou společností. Tento proces je ovšem prováděn v rámci přezkoumávání hospodaření, jehož primárním účelem je zpětně </a:t>
            </a:r>
            <a:r>
              <a:rPr b="1" lang="cs-CZ"/>
              <a:t>provést kontrolu v oblasti rozpočtu a hospodaření obce, a to navíc pouze za předcházející kalendářní rok</a:t>
            </a:r>
            <a:r>
              <a:rPr lang="cs-CZ"/>
              <a:t>. </a:t>
            </a:r>
            <a:endParaRPr/>
          </a:p>
          <a:p>
            <a:pPr indent="-317500" lvl="0" marL="457200" rtl="0" algn="l">
              <a:spcBef>
                <a:spcPts val="0"/>
              </a:spcBef>
              <a:spcAft>
                <a:spcPts val="0"/>
              </a:spcAft>
              <a:buSzPts val="1400"/>
              <a:buChar char="-"/>
            </a:pPr>
            <a:r>
              <a:rPr lang="cs-CZ"/>
              <a:t>Výbory nemohou sankcionovat (pouze UOHS) a ani zasahovat do probíhajícího procesu zadávání veřejných zakázek - jen info pro zastupitelstvo </a:t>
            </a:r>
            <a:endParaRPr/>
          </a:p>
          <a:p>
            <a:pPr indent="-317500" lvl="0" marL="457200" rtl="0" algn="l">
              <a:spcBef>
                <a:spcPts val="0"/>
              </a:spcBef>
              <a:spcAft>
                <a:spcPts val="0"/>
              </a:spcAft>
              <a:buSzPts val="1400"/>
              <a:buChar char="-"/>
            </a:pPr>
            <a:r>
              <a:rPr lang="cs-CZ"/>
              <a:t>MV - pouze zda rozhodoval správný orgán. Zápis o provedené kontrole -&gt; zastupitelstvu </a:t>
            </a:r>
            <a:endParaRPr/>
          </a:p>
          <a:p>
            <a:pPr indent="-317500" lvl="0" marL="457200" rtl="0" algn="l">
              <a:spcBef>
                <a:spcPts val="0"/>
              </a:spcBef>
              <a:spcAft>
                <a:spcPts val="0"/>
              </a:spcAft>
              <a:buSzPts val="1400"/>
              <a:buChar char="-"/>
            </a:pPr>
            <a:r>
              <a:rPr lang="cs-CZ"/>
              <a:t>Poskytovatel dotace - tradičně nad 400k pravidla</a:t>
            </a:r>
            <a:endParaRPr/>
          </a:p>
          <a:p>
            <a:pPr indent="0" lvl="0" marL="0" rtl="0" algn="l">
              <a:spcBef>
                <a:spcPts val="0"/>
              </a:spcBef>
              <a:spcAft>
                <a:spcPts val="0"/>
              </a:spcAft>
              <a:buNone/>
            </a:pPr>
            <a:r>
              <a:t/>
            </a:r>
            <a:endParaRPr/>
          </a:p>
          <a:p>
            <a:pPr indent="0" lvl="0" marL="0" rtl="0" algn="l">
              <a:spcBef>
                <a:spcPts val="0"/>
              </a:spcBef>
              <a:spcAft>
                <a:spcPts val="0"/>
              </a:spcAft>
              <a:buNone/>
            </a:pPr>
            <a:r>
              <a:rPr lang="cs-CZ"/>
              <a:t>Zastupitelstvo x Rada - Př. Velké Meziříčí </a:t>
            </a:r>
            <a:endParaRPr/>
          </a:p>
          <a:p>
            <a:pPr indent="-317500" lvl="0" marL="457200" rtl="0" algn="l">
              <a:spcBef>
                <a:spcPts val="0"/>
              </a:spcBef>
              <a:spcAft>
                <a:spcPts val="0"/>
              </a:spcAft>
              <a:buSzPts val="1400"/>
              <a:buChar char="-"/>
            </a:pPr>
            <a:r>
              <a:rPr lang="cs-CZ"/>
              <a:t>vyžádat si statistiky - přehledy plánovaných investic (rozpočet?), export o VZ (včetně VZMR)</a:t>
            </a:r>
            <a:endParaRPr/>
          </a:p>
          <a:p>
            <a:pPr indent="0" lvl="0" marL="0" rtl="0" algn="l">
              <a:spcBef>
                <a:spcPts val="0"/>
              </a:spcBef>
              <a:spcAft>
                <a:spcPts val="0"/>
              </a:spcAft>
              <a:buNone/>
            </a:pPr>
            <a:r>
              <a:t/>
            </a:r>
            <a:endParaRPr/>
          </a:p>
          <a:p>
            <a:pPr indent="0" lvl="0" marL="0" rtl="0" algn="l">
              <a:spcBef>
                <a:spcPts val="0"/>
              </a:spcBef>
              <a:spcAft>
                <a:spcPts val="0"/>
              </a:spcAft>
              <a:buNone/>
            </a:pPr>
            <a:r>
              <a:rPr lang="cs-CZ"/>
              <a:t>Oblíbené argumenty zakázkového odboru</a:t>
            </a:r>
            <a:endParaRPr/>
          </a:p>
          <a:p>
            <a:pPr indent="-317500" lvl="0" marL="457200" rtl="0" algn="l">
              <a:spcBef>
                <a:spcPts val="0"/>
              </a:spcBef>
              <a:spcAft>
                <a:spcPts val="0"/>
              </a:spcAft>
              <a:buSzPts val="1400"/>
              <a:buChar char="-"/>
            </a:pPr>
            <a:r>
              <a:rPr lang="cs-CZ"/>
              <a:t>počet nabídek</a:t>
            </a:r>
            <a:endParaRPr/>
          </a:p>
          <a:p>
            <a:pPr indent="-317500" lvl="0" marL="457200" rtl="0" algn="l">
              <a:spcBef>
                <a:spcPts val="0"/>
              </a:spcBef>
              <a:spcAft>
                <a:spcPts val="0"/>
              </a:spcAft>
              <a:buSzPts val="1400"/>
              <a:buChar char="-"/>
            </a:pPr>
            <a:r>
              <a:rPr lang="cs-CZ"/>
              <a:t>tenderman</a:t>
            </a:r>
            <a:endParaRPr/>
          </a:p>
          <a:p>
            <a:pPr indent="0" lvl="0" marL="0" rtl="0" algn="l">
              <a:spcBef>
                <a:spcPts val="0"/>
              </a:spcBef>
              <a:spcAft>
                <a:spcPts val="0"/>
              </a:spcAft>
              <a:buNone/>
            </a:pPr>
            <a:r>
              <a:t/>
            </a:r>
            <a:endParaRPr/>
          </a:p>
          <a:p>
            <a:pPr indent="0" lvl="0" marL="0" rtl="0" algn="l">
              <a:spcBef>
                <a:spcPts val="0"/>
              </a:spcBef>
              <a:spcAft>
                <a:spcPts val="0"/>
              </a:spcAft>
              <a:buNone/>
            </a:pPr>
            <a:r>
              <a:rPr b="1" lang="cs-CZ"/>
              <a:t>Trestní odpovědnost za pletichy při veřejné zakázce X odpovědnost za 248 odst. 2. TZ</a:t>
            </a:r>
            <a:endParaRPr b="1"/>
          </a:p>
          <a:p>
            <a:pPr indent="0" lvl="0" marL="0" rtl="0" algn="l">
              <a:spcBef>
                <a:spcPts val="0"/>
              </a:spcBef>
              <a:spcAft>
                <a:spcPts val="0"/>
              </a:spcAft>
              <a:buNone/>
            </a:pPr>
            <a:r>
              <a:t/>
            </a:r>
            <a:endParaRPr/>
          </a:p>
          <a:p>
            <a:pPr indent="0" lvl="0" marL="0" rtl="0" algn="l">
              <a:spcBef>
                <a:spcPts val="0"/>
              </a:spcBef>
              <a:spcAft>
                <a:spcPts val="0"/>
              </a:spcAft>
              <a:buNone/>
            </a:pPr>
            <a:r>
              <a:rPr lang="cs-CZ"/>
              <a:t>5 Tdo 1106/2016 ze dne 29. 03. 2017, Nejvyšší soud: "I kdyby totiž nebylo tohoto rozšiřujícího výkladu, který z hlediska jazykového, logického, historického i teleologického dává jako jediný smysl, bylo by možno kvalifikovat postup a rozhodnutí zadavatele u veřejné zakázky malého rozsahu jako veřejnou soutěž ve shodě s aplikační praxí do konce roku 2009."</a:t>
            </a:r>
            <a:endParaRPr/>
          </a:p>
          <a:p>
            <a:pPr indent="0" lvl="0" marL="0" rtl="0" algn="l">
              <a:spcBef>
                <a:spcPts val="0"/>
              </a:spcBef>
              <a:spcAft>
                <a:spcPts val="0"/>
              </a:spcAft>
              <a:buNone/>
            </a:pPr>
            <a:r>
              <a:rPr lang="cs-CZ"/>
              <a:t>Shodně i ÚS: usnesení Ústavního soudu ze dne 25. 1. 2012, sp. zn. II. ÚS 2708/09</a:t>
            </a:r>
            <a:endParaRPr/>
          </a:p>
        </p:txBody>
      </p:sp>
      <p:sp>
        <p:nvSpPr>
          <p:cNvPr id="562" name="Google Shape;562;g407370768e_0_17: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440672abfe_0_27: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440672abfe_0_27: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Kontrolní orgány seřazeny v pořadí, jak to zadavatele nejvíc bolí</a:t>
            </a:r>
            <a:endParaRPr/>
          </a:p>
          <a:p>
            <a:pPr indent="-317500" lvl="0" marL="457200" rtl="0" algn="l">
              <a:spcBef>
                <a:spcPts val="0"/>
              </a:spcBef>
              <a:spcAft>
                <a:spcPts val="0"/>
              </a:spcAft>
              <a:buSzPts val="1400"/>
              <a:buChar char="-"/>
            </a:pPr>
            <a:r>
              <a:rPr lang="cs-CZ"/>
              <a:t>KÚ - č. 420/2004 Sb., o přezkoumávání hospodaření územních samosprávných celků a dobrovolných svazků obcí, VZMR jsou v souladu s ustanovením § 2 odst. 2 písm. c) předmětem přezkoumání, prováděného každoročně krajským úřadem či auditorem nebo auditorskou společností. Tento proces je ovšem prováděn v rámci přezkoumávání hospodaření, jehož primárním účelem je zpětně </a:t>
            </a:r>
            <a:r>
              <a:rPr b="1" lang="cs-CZ"/>
              <a:t>provést kontrolu v oblasti rozpočtu a hospodaření obce, a to navíc pouze za předcházející kalendářní rok</a:t>
            </a:r>
            <a:r>
              <a:rPr lang="cs-CZ"/>
              <a:t>. </a:t>
            </a:r>
            <a:endParaRPr/>
          </a:p>
          <a:p>
            <a:pPr indent="-317500" lvl="0" marL="457200" rtl="0" algn="l">
              <a:spcBef>
                <a:spcPts val="0"/>
              </a:spcBef>
              <a:spcAft>
                <a:spcPts val="0"/>
              </a:spcAft>
              <a:buSzPts val="1400"/>
              <a:buChar char="-"/>
            </a:pPr>
            <a:r>
              <a:rPr lang="cs-CZ"/>
              <a:t>Výbory nemohou sankcionovat (pouze UOHS) a ani zasahovat do probíhajícího procesu zadávání veřejných zakázek - jen info pro zastupitelstvo </a:t>
            </a:r>
            <a:endParaRPr/>
          </a:p>
          <a:p>
            <a:pPr indent="-317500" lvl="0" marL="457200" rtl="0" algn="l">
              <a:spcBef>
                <a:spcPts val="0"/>
              </a:spcBef>
              <a:spcAft>
                <a:spcPts val="0"/>
              </a:spcAft>
              <a:buSzPts val="1400"/>
              <a:buChar char="-"/>
            </a:pPr>
            <a:r>
              <a:rPr lang="cs-CZ"/>
              <a:t>MV - pouze zda rozhodoval správný orgán. Zápis o provedené kontrole -&gt; zastupitelstvu </a:t>
            </a:r>
            <a:endParaRPr/>
          </a:p>
          <a:p>
            <a:pPr indent="-317500" lvl="0" marL="457200" rtl="0" algn="l">
              <a:spcBef>
                <a:spcPts val="0"/>
              </a:spcBef>
              <a:spcAft>
                <a:spcPts val="0"/>
              </a:spcAft>
              <a:buSzPts val="1400"/>
              <a:buChar char="-"/>
            </a:pPr>
            <a:r>
              <a:rPr lang="cs-CZ"/>
              <a:t>Poskytovatel dotace - tradičně nad 400k pravidla</a:t>
            </a:r>
            <a:endParaRPr/>
          </a:p>
          <a:p>
            <a:pPr indent="0" lvl="0" marL="0" rtl="0" algn="l">
              <a:spcBef>
                <a:spcPts val="0"/>
              </a:spcBef>
              <a:spcAft>
                <a:spcPts val="0"/>
              </a:spcAft>
              <a:buNone/>
            </a:pPr>
            <a:r>
              <a:t/>
            </a:r>
            <a:endParaRPr/>
          </a:p>
          <a:p>
            <a:pPr indent="0" lvl="0" marL="0" rtl="0" algn="l">
              <a:spcBef>
                <a:spcPts val="0"/>
              </a:spcBef>
              <a:spcAft>
                <a:spcPts val="0"/>
              </a:spcAft>
              <a:buNone/>
            </a:pPr>
            <a:r>
              <a:rPr lang="cs-CZ"/>
              <a:t>Zastupitelstvo x Rada - Př. Velké Meziříčí </a:t>
            </a:r>
            <a:endParaRPr/>
          </a:p>
          <a:p>
            <a:pPr indent="-317500" lvl="0" marL="457200" rtl="0" algn="l">
              <a:spcBef>
                <a:spcPts val="0"/>
              </a:spcBef>
              <a:spcAft>
                <a:spcPts val="0"/>
              </a:spcAft>
              <a:buSzPts val="1400"/>
              <a:buChar char="-"/>
            </a:pPr>
            <a:r>
              <a:rPr lang="cs-CZ"/>
              <a:t>vyžádat si statistiky - přehledy plánovaných investic (rozpočet?), export o VZ (včetně VZMR)</a:t>
            </a:r>
            <a:endParaRPr/>
          </a:p>
          <a:p>
            <a:pPr indent="0" lvl="0" marL="0" rtl="0" algn="l">
              <a:spcBef>
                <a:spcPts val="0"/>
              </a:spcBef>
              <a:spcAft>
                <a:spcPts val="0"/>
              </a:spcAft>
              <a:buNone/>
            </a:pPr>
            <a:r>
              <a:t/>
            </a:r>
            <a:endParaRPr/>
          </a:p>
          <a:p>
            <a:pPr indent="0" lvl="0" marL="0" rtl="0" algn="l">
              <a:spcBef>
                <a:spcPts val="0"/>
              </a:spcBef>
              <a:spcAft>
                <a:spcPts val="0"/>
              </a:spcAft>
              <a:buNone/>
            </a:pPr>
            <a:r>
              <a:rPr lang="cs-CZ"/>
              <a:t>Oblíbené argumenty zakázkového odboru</a:t>
            </a:r>
            <a:endParaRPr/>
          </a:p>
          <a:p>
            <a:pPr indent="-317500" lvl="0" marL="457200" rtl="0" algn="l">
              <a:spcBef>
                <a:spcPts val="0"/>
              </a:spcBef>
              <a:spcAft>
                <a:spcPts val="0"/>
              </a:spcAft>
              <a:buSzPts val="1400"/>
              <a:buChar char="-"/>
            </a:pPr>
            <a:r>
              <a:rPr lang="cs-CZ"/>
              <a:t>počet nabídek</a:t>
            </a:r>
            <a:endParaRPr/>
          </a:p>
          <a:p>
            <a:pPr indent="-317500" lvl="0" marL="457200" rtl="0" algn="l">
              <a:spcBef>
                <a:spcPts val="0"/>
              </a:spcBef>
              <a:spcAft>
                <a:spcPts val="0"/>
              </a:spcAft>
              <a:buSzPts val="1400"/>
              <a:buChar char="-"/>
            </a:pPr>
            <a:r>
              <a:rPr lang="cs-CZ"/>
              <a:t>tenderman</a:t>
            </a:r>
            <a:endParaRPr/>
          </a:p>
        </p:txBody>
      </p:sp>
      <p:sp>
        <p:nvSpPr>
          <p:cNvPr id="569" name="Google Shape;569;g440672abfe_0_27: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d1390ea684_1_433: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3d1390ea684_1_433: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d1390ea684_1_453: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3d1390ea684_1_453: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d1390ea684_1_473: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3d1390ea684_1_473: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d1390ea684_1_493:notes"/>
          <p:cNvSpPr/>
          <p:nvPr>
            <p:ph idx="2" type="sldImg"/>
          </p:nvPr>
        </p:nvSpPr>
        <p:spPr>
          <a:xfrm>
            <a:off x="543440" y="504349"/>
            <a:ext cx="8688300" cy="25218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3d1390ea684_1_493:notes"/>
          <p:cNvSpPr txBox="1"/>
          <p:nvPr>
            <p:ph idx="1" type="body"/>
          </p:nvPr>
        </p:nvSpPr>
        <p:spPr>
          <a:xfrm>
            <a:off x="977422" y="3194209"/>
            <a:ext cx="7819500" cy="30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d1390ea684_1_497: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3d1390ea684_1_497: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3d1390ea684_1_517: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3d1390ea684_1_517: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f689035c27_0_0: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f689035c27_0_0: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f689035c27_0_0: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3d1390ea684_1_537:notes"/>
          <p:cNvSpPr/>
          <p:nvPr>
            <p:ph idx="2" type="sldImg"/>
          </p:nvPr>
        </p:nvSpPr>
        <p:spPr>
          <a:xfrm>
            <a:off x="543440" y="504349"/>
            <a:ext cx="8688300" cy="25218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3d1390ea684_1_537:notes"/>
          <p:cNvSpPr txBox="1"/>
          <p:nvPr>
            <p:ph idx="1" type="body"/>
          </p:nvPr>
        </p:nvSpPr>
        <p:spPr>
          <a:xfrm>
            <a:off x="977422" y="3194209"/>
            <a:ext cx="7819500" cy="30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f689035c27_0_1142: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f689035c27_0_1142: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gf689035c27_0_1142: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f689035c27_0_1221: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f689035c27_0_1221: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gf689035c27_0_1221: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3d1390ea684_1_636: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3d1390ea684_1_636: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g3d1390ea684_1_636: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440672abfe_2_31: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440672abfe_2_31: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Příklad 1 - (Horský hotel)</a:t>
            </a:r>
            <a:endParaRPr/>
          </a:p>
          <a:p>
            <a:pPr indent="0" lvl="0" marL="0" rtl="0" algn="l">
              <a:lnSpc>
                <a:spcPct val="115000"/>
              </a:lnSpc>
              <a:spcBef>
                <a:spcPts val="0"/>
              </a:spcBef>
              <a:spcAft>
                <a:spcPts val="0"/>
              </a:spcAft>
              <a:buClr>
                <a:schemeClr val="dk1"/>
              </a:buClr>
              <a:buSzPts val="1100"/>
              <a:buFont typeface="Arial"/>
              <a:buNone/>
            </a:pPr>
            <a:r>
              <a:rPr lang="cs-CZ" sz="1100">
                <a:latin typeface="Arial"/>
                <a:ea typeface="Arial"/>
                <a:cs typeface="Arial"/>
                <a:sym typeface="Arial"/>
              </a:rPr>
              <a:t> Odpověď: Použít manuál Oživení:), aktivní reporting, ex ante schvalování výdajů od určité výše radou.</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None/>
            </a:pPr>
            <a:r>
              <a:rPr lang="cs-CZ" sz="1100">
                <a:latin typeface="Arial"/>
                <a:ea typeface="Arial"/>
                <a:cs typeface="Arial"/>
                <a:sym typeface="Arial"/>
              </a:rPr>
              <a:t>Příklad 2 (Mladá Boleslav)</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cs-CZ" sz="1100">
                <a:latin typeface="Arial"/>
                <a:ea typeface="Arial"/>
                <a:cs typeface="Arial"/>
                <a:sym typeface="Arial"/>
              </a:rPr>
              <a:t>Odpověď: Měli vyloučit pro svou podjatost k firmě (§ 48 odst. 5 písm. b) ZZVZ) - firma bude mít vždy možnost ovlivnit ZD, bude vědět dříve než ostatní, kdy se zakázka vypíše. Kontrolovat kvalitu vlastní firmy lze jinými způsoby. Např. ji mohou poslat soutěžit u jiného zadavatele, ale pozor na omezení u in-house výjimky.</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763" name="Google Shape;763;g440672abfe_2_31: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440672abfe_2_93: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440672abfe_2_93: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101600" marR="800100" rtl="0" algn="just">
              <a:lnSpc>
                <a:spcPct val="115000"/>
              </a:lnSpc>
              <a:spcBef>
                <a:spcPts val="0"/>
              </a:spcBef>
              <a:spcAft>
                <a:spcPts val="0"/>
              </a:spcAft>
              <a:buClr>
                <a:schemeClr val="dk1"/>
              </a:buClr>
              <a:buSzPts val="1100"/>
              <a:buFont typeface="Arial"/>
              <a:buNone/>
            </a:pPr>
            <a:r>
              <a:rPr b="1" lang="cs-CZ" sz="1000">
                <a:solidFill>
                  <a:srgbClr val="FF8400"/>
                </a:solidFill>
                <a:latin typeface="Arial"/>
                <a:ea typeface="Arial"/>
                <a:cs typeface="Arial"/>
                <a:sym typeface="Arial"/>
              </a:rPr>
              <a:t>§ 23</a:t>
            </a:r>
            <a:endParaRPr b="1" sz="1000">
              <a:solidFill>
                <a:srgbClr val="FF8400"/>
              </a:solidFill>
              <a:latin typeface="Arial"/>
              <a:ea typeface="Arial"/>
              <a:cs typeface="Arial"/>
              <a:sym typeface="Arial"/>
            </a:endParaRPr>
          </a:p>
          <a:p>
            <a:pPr indent="0" lvl="0" marL="266700" marR="800100" rtl="0" algn="l">
              <a:lnSpc>
                <a:spcPct val="150000"/>
              </a:lnSpc>
              <a:spcBef>
                <a:spcPts val="0"/>
              </a:spcBef>
              <a:spcAft>
                <a:spcPts val="0"/>
              </a:spcAft>
              <a:buClr>
                <a:schemeClr val="dk1"/>
              </a:buClr>
              <a:buSzPts val="1100"/>
              <a:buFont typeface="Arial"/>
              <a:buNone/>
            </a:pPr>
            <a:r>
              <a:rPr b="1" lang="cs-CZ" sz="1100">
                <a:solidFill>
                  <a:srgbClr val="08A8F8"/>
                </a:solidFill>
                <a:latin typeface="Arial"/>
                <a:ea typeface="Arial"/>
                <a:cs typeface="Arial"/>
                <a:sym typeface="Arial"/>
              </a:rPr>
              <a:t>Druhy organizací územních samosprávných celků</a:t>
            </a:r>
            <a:endParaRPr b="1" sz="1100">
              <a:solidFill>
                <a:srgbClr val="08A8F8"/>
              </a:solidFill>
              <a:latin typeface="Arial"/>
              <a:ea typeface="Arial"/>
              <a:cs typeface="Arial"/>
              <a:sym typeface="Arial"/>
            </a:endParaRPr>
          </a:p>
          <a:p>
            <a:pPr indent="0" lvl="0" marL="266700" marR="800100" rtl="0" algn="just">
              <a:lnSpc>
                <a:spcPct val="115000"/>
              </a:lnSpc>
              <a:spcBef>
                <a:spcPts val="0"/>
              </a:spcBef>
              <a:spcAft>
                <a:spcPts val="0"/>
              </a:spcAft>
              <a:buClr>
                <a:schemeClr val="dk1"/>
              </a:buClr>
              <a:buSzPts val="1100"/>
              <a:buFont typeface="Arial"/>
              <a:buNone/>
            </a:pPr>
            <a:r>
              <a:rPr b="1" lang="cs-CZ" sz="1000">
                <a:latin typeface="Arial"/>
                <a:ea typeface="Arial"/>
                <a:cs typeface="Arial"/>
                <a:sym typeface="Arial"/>
              </a:rPr>
              <a:t>(1)</a:t>
            </a:r>
            <a:r>
              <a:rPr lang="cs-CZ" sz="1000">
                <a:latin typeface="Arial"/>
                <a:ea typeface="Arial"/>
                <a:cs typeface="Arial"/>
                <a:sym typeface="Arial"/>
              </a:rPr>
              <a:t> Územní samosprávný celek může ve své pravomoci k plnění svých úkolů, </a:t>
            </a:r>
            <a:r>
              <a:rPr b="1" lang="cs-CZ" sz="1000">
                <a:latin typeface="Arial"/>
                <a:ea typeface="Arial"/>
                <a:cs typeface="Arial"/>
                <a:sym typeface="Arial"/>
              </a:rPr>
              <a:t>zejména</a:t>
            </a:r>
            <a:r>
              <a:rPr lang="cs-CZ" sz="1000">
                <a:latin typeface="Arial"/>
                <a:ea typeface="Arial"/>
                <a:cs typeface="Arial"/>
                <a:sym typeface="Arial"/>
              </a:rPr>
              <a:t> k </a:t>
            </a:r>
            <a:r>
              <a:rPr b="1" lang="cs-CZ" sz="1000">
                <a:latin typeface="Arial"/>
                <a:ea typeface="Arial"/>
                <a:cs typeface="Arial"/>
                <a:sym typeface="Arial"/>
              </a:rPr>
              <a:t>hospodářskému využívání svého majetku a k zabezpečení veřejně prospěšných činností</a:t>
            </a:r>
            <a:endParaRPr b="1" sz="1000">
              <a:latin typeface="Arial"/>
              <a:ea typeface="Arial"/>
              <a:cs typeface="Arial"/>
              <a:sym typeface="Arial"/>
            </a:endParaRPr>
          </a:p>
          <a:p>
            <a:pPr indent="0" lvl="0" marL="0" rtl="0" algn="l">
              <a:spcBef>
                <a:spcPts val="0"/>
              </a:spcBef>
              <a:spcAft>
                <a:spcPts val="0"/>
              </a:spcAft>
              <a:buNone/>
            </a:pPr>
            <a:r>
              <a:t/>
            </a:r>
            <a:endParaRPr/>
          </a:p>
        </p:txBody>
      </p:sp>
      <p:sp>
        <p:nvSpPr>
          <p:cNvPr id="770" name="Google Shape;770;g440672abfe_2_93: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3d1390ea684_1_700: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3d1390ea684_1_700: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101600" marR="800100" rtl="0" algn="just">
              <a:lnSpc>
                <a:spcPct val="115000"/>
              </a:lnSpc>
              <a:spcBef>
                <a:spcPts val="0"/>
              </a:spcBef>
              <a:spcAft>
                <a:spcPts val="0"/>
              </a:spcAft>
              <a:buClr>
                <a:schemeClr val="dk1"/>
              </a:buClr>
              <a:buSzPts val="1100"/>
              <a:buFont typeface="Arial"/>
              <a:buNone/>
            </a:pPr>
            <a:r>
              <a:rPr b="1" lang="cs-CZ" sz="1000">
                <a:solidFill>
                  <a:srgbClr val="FF8400"/>
                </a:solidFill>
                <a:latin typeface="Arial"/>
                <a:ea typeface="Arial"/>
                <a:cs typeface="Arial"/>
                <a:sym typeface="Arial"/>
              </a:rPr>
              <a:t>§ 23</a:t>
            </a:r>
            <a:endParaRPr b="1" sz="1000">
              <a:solidFill>
                <a:srgbClr val="FF8400"/>
              </a:solidFill>
              <a:latin typeface="Arial"/>
              <a:ea typeface="Arial"/>
              <a:cs typeface="Arial"/>
              <a:sym typeface="Arial"/>
            </a:endParaRPr>
          </a:p>
          <a:p>
            <a:pPr indent="0" lvl="0" marL="266700" marR="800100" rtl="0" algn="l">
              <a:lnSpc>
                <a:spcPct val="150000"/>
              </a:lnSpc>
              <a:spcBef>
                <a:spcPts val="0"/>
              </a:spcBef>
              <a:spcAft>
                <a:spcPts val="0"/>
              </a:spcAft>
              <a:buClr>
                <a:schemeClr val="dk1"/>
              </a:buClr>
              <a:buSzPts val="1100"/>
              <a:buFont typeface="Arial"/>
              <a:buNone/>
            </a:pPr>
            <a:r>
              <a:rPr b="1" lang="cs-CZ" sz="1100">
                <a:solidFill>
                  <a:srgbClr val="08A8F8"/>
                </a:solidFill>
                <a:latin typeface="Arial"/>
                <a:ea typeface="Arial"/>
                <a:cs typeface="Arial"/>
                <a:sym typeface="Arial"/>
              </a:rPr>
              <a:t>Druhy organizací územních samosprávných celků</a:t>
            </a:r>
            <a:endParaRPr b="1" sz="1100">
              <a:solidFill>
                <a:srgbClr val="08A8F8"/>
              </a:solidFill>
              <a:latin typeface="Arial"/>
              <a:ea typeface="Arial"/>
              <a:cs typeface="Arial"/>
              <a:sym typeface="Arial"/>
            </a:endParaRPr>
          </a:p>
          <a:p>
            <a:pPr indent="0" lvl="0" marL="266700" marR="800100" rtl="0" algn="just">
              <a:lnSpc>
                <a:spcPct val="115000"/>
              </a:lnSpc>
              <a:spcBef>
                <a:spcPts val="0"/>
              </a:spcBef>
              <a:spcAft>
                <a:spcPts val="0"/>
              </a:spcAft>
              <a:buClr>
                <a:schemeClr val="dk1"/>
              </a:buClr>
              <a:buSzPts val="1100"/>
              <a:buFont typeface="Arial"/>
              <a:buNone/>
            </a:pPr>
            <a:r>
              <a:rPr b="1" lang="cs-CZ" sz="1000">
                <a:latin typeface="Arial"/>
                <a:ea typeface="Arial"/>
                <a:cs typeface="Arial"/>
                <a:sym typeface="Arial"/>
              </a:rPr>
              <a:t>(1)</a:t>
            </a:r>
            <a:r>
              <a:rPr lang="cs-CZ" sz="1000">
                <a:latin typeface="Arial"/>
                <a:ea typeface="Arial"/>
                <a:cs typeface="Arial"/>
                <a:sym typeface="Arial"/>
              </a:rPr>
              <a:t> Územní samosprávný celek může ve své pravomoci k plnění svých úkolů, </a:t>
            </a:r>
            <a:r>
              <a:rPr b="1" lang="cs-CZ" sz="1000">
                <a:latin typeface="Arial"/>
                <a:ea typeface="Arial"/>
                <a:cs typeface="Arial"/>
                <a:sym typeface="Arial"/>
              </a:rPr>
              <a:t>zejména</a:t>
            </a:r>
            <a:r>
              <a:rPr lang="cs-CZ" sz="1000">
                <a:latin typeface="Arial"/>
                <a:ea typeface="Arial"/>
                <a:cs typeface="Arial"/>
                <a:sym typeface="Arial"/>
              </a:rPr>
              <a:t> k </a:t>
            </a:r>
            <a:r>
              <a:rPr b="1" lang="cs-CZ" sz="1000">
                <a:latin typeface="Arial"/>
                <a:ea typeface="Arial"/>
                <a:cs typeface="Arial"/>
                <a:sym typeface="Arial"/>
              </a:rPr>
              <a:t>hospodářskému využívání svého majetku a k zabezpečení veřejně prospěšných činností</a:t>
            </a:r>
            <a:endParaRPr b="1" sz="1000">
              <a:latin typeface="Arial"/>
              <a:ea typeface="Arial"/>
              <a:cs typeface="Arial"/>
              <a:sym typeface="Arial"/>
            </a:endParaRPr>
          </a:p>
          <a:p>
            <a:pPr indent="0" lvl="0" marL="0" rtl="0" algn="l">
              <a:spcBef>
                <a:spcPts val="0"/>
              </a:spcBef>
              <a:spcAft>
                <a:spcPts val="0"/>
              </a:spcAft>
              <a:buNone/>
            </a:pPr>
            <a:r>
              <a:t/>
            </a:r>
            <a:endParaRPr/>
          </a:p>
        </p:txBody>
      </p:sp>
      <p:sp>
        <p:nvSpPr>
          <p:cNvPr id="777" name="Google Shape;777;g3d1390ea684_1_700: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3d1390ea684_1_739: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3d1390ea684_1_739: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g3d1390ea684_1_739: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3d1390ea684_1_745: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3d1390ea684_1_745: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g3d1390ea684_1_745: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3d1390ea684_1_756: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3d1390ea684_1_756: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g3d1390ea684_1_756: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f689035c27_0_475: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f689035c27_0_475: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f689035c27_0_475: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3d1390ea684_1_762: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3d1390ea684_1_762: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g3d1390ea684_1_762: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3d1390ea684_1_781: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3d1390ea684_1_781: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g3d1390ea684_1_781: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3d1390ea684_1_787: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3d1390ea684_1_787: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g3d1390ea684_1_787: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3d1390ea684_1_795: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3d1390ea684_1_795: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g3d1390ea684_1_795: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3d1390ea684_1_893: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3d1390ea684_1_893: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101600" marR="800100" rtl="0" algn="just">
              <a:lnSpc>
                <a:spcPct val="115000"/>
              </a:lnSpc>
              <a:spcBef>
                <a:spcPts val="0"/>
              </a:spcBef>
              <a:spcAft>
                <a:spcPts val="0"/>
              </a:spcAft>
              <a:buClr>
                <a:schemeClr val="dk1"/>
              </a:buClr>
              <a:buSzPts val="1100"/>
              <a:buFont typeface="Arial"/>
              <a:buNone/>
            </a:pPr>
            <a:r>
              <a:rPr b="1" lang="cs-CZ" sz="1000">
                <a:solidFill>
                  <a:srgbClr val="FF8400"/>
                </a:solidFill>
                <a:latin typeface="Arial"/>
                <a:ea typeface="Arial"/>
                <a:cs typeface="Arial"/>
                <a:sym typeface="Arial"/>
              </a:rPr>
              <a:t>§ 23</a:t>
            </a:r>
            <a:endParaRPr b="1" sz="1000">
              <a:solidFill>
                <a:srgbClr val="FF8400"/>
              </a:solidFill>
              <a:latin typeface="Arial"/>
              <a:ea typeface="Arial"/>
              <a:cs typeface="Arial"/>
              <a:sym typeface="Arial"/>
            </a:endParaRPr>
          </a:p>
          <a:p>
            <a:pPr indent="0" lvl="0" marL="266700" marR="800100" rtl="0" algn="l">
              <a:lnSpc>
                <a:spcPct val="150000"/>
              </a:lnSpc>
              <a:spcBef>
                <a:spcPts val="0"/>
              </a:spcBef>
              <a:spcAft>
                <a:spcPts val="0"/>
              </a:spcAft>
              <a:buClr>
                <a:schemeClr val="dk1"/>
              </a:buClr>
              <a:buSzPts val="1100"/>
              <a:buFont typeface="Arial"/>
              <a:buNone/>
            </a:pPr>
            <a:r>
              <a:rPr b="1" lang="cs-CZ" sz="1100">
                <a:solidFill>
                  <a:srgbClr val="08A8F8"/>
                </a:solidFill>
                <a:latin typeface="Arial"/>
                <a:ea typeface="Arial"/>
                <a:cs typeface="Arial"/>
                <a:sym typeface="Arial"/>
              </a:rPr>
              <a:t>Druhy organizací územních samosprávných celků</a:t>
            </a:r>
            <a:endParaRPr b="1" sz="1100">
              <a:solidFill>
                <a:srgbClr val="08A8F8"/>
              </a:solidFill>
              <a:latin typeface="Arial"/>
              <a:ea typeface="Arial"/>
              <a:cs typeface="Arial"/>
              <a:sym typeface="Arial"/>
            </a:endParaRPr>
          </a:p>
          <a:p>
            <a:pPr indent="0" lvl="0" marL="266700" marR="800100" rtl="0" algn="just">
              <a:lnSpc>
                <a:spcPct val="115000"/>
              </a:lnSpc>
              <a:spcBef>
                <a:spcPts val="0"/>
              </a:spcBef>
              <a:spcAft>
                <a:spcPts val="0"/>
              </a:spcAft>
              <a:buClr>
                <a:schemeClr val="dk1"/>
              </a:buClr>
              <a:buSzPts val="1100"/>
              <a:buFont typeface="Arial"/>
              <a:buNone/>
            </a:pPr>
            <a:r>
              <a:rPr b="1" lang="cs-CZ" sz="1000">
                <a:latin typeface="Arial"/>
                <a:ea typeface="Arial"/>
                <a:cs typeface="Arial"/>
                <a:sym typeface="Arial"/>
              </a:rPr>
              <a:t>(1)</a:t>
            </a:r>
            <a:r>
              <a:rPr lang="cs-CZ" sz="1000">
                <a:latin typeface="Arial"/>
                <a:ea typeface="Arial"/>
                <a:cs typeface="Arial"/>
                <a:sym typeface="Arial"/>
              </a:rPr>
              <a:t> Územní samosprávný celek může ve své pravomoci k plnění svých úkolů, </a:t>
            </a:r>
            <a:r>
              <a:rPr b="1" lang="cs-CZ" sz="1000">
                <a:latin typeface="Arial"/>
                <a:ea typeface="Arial"/>
                <a:cs typeface="Arial"/>
                <a:sym typeface="Arial"/>
              </a:rPr>
              <a:t>zejména</a:t>
            </a:r>
            <a:r>
              <a:rPr lang="cs-CZ" sz="1000">
                <a:latin typeface="Arial"/>
                <a:ea typeface="Arial"/>
                <a:cs typeface="Arial"/>
                <a:sym typeface="Arial"/>
              </a:rPr>
              <a:t> k </a:t>
            </a:r>
            <a:r>
              <a:rPr b="1" lang="cs-CZ" sz="1000">
                <a:latin typeface="Arial"/>
                <a:ea typeface="Arial"/>
                <a:cs typeface="Arial"/>
                <a:sym typeface="Arial"/>
              </a:rPr>
              <a:t>hospodářskému využívání svého majetku a k zabezpečení veřejně prospěšných činností</a:t>
            </a:r>
            <a:endParaRPr b="1" sz="1000">
              <a:latin typeface="Arial"/>
              <a:ea typeface="Arial"/>
              <a:cs typeface="Arial"/>
              <a:sym typeface="Arial"/>
            </a:endParaRPr>
          </a:p>
          <a:p>
            <a:pPr indent="0" lvl="0" marL="0" rtl="0" algn="l">
              <a:spcBef>
                <a:spcPts val="0"/>
              </a:spcBef>
              <a:spcAft>
                <a:spcPts val="0"/>
              </a:spcAft>
              <a:buNone/>
            </a:pPr>
            <a:r>
              <a:t/>
            </a:r>
            <a:endParaRPr/>
          </a:p>
        </p:txBody>
      </p:sp>
      <p:sp>
        <p:nvSpPr>
          <p:cNvPr id="866" name="Google Shape;866;g3d1390ea684_1_893: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3d1390ea684_1_900:notes"/>
          <p:cNvSpPr/>
          <p:nvPr>
            <p:ph idx="2" type="sldImg"/>
          </p:nvPr>
        </p:nvSpPr>
        <p:spPr>
          <a:xfrm>
            <a:off x="543453" y="504349"/>
            <a:ext cx="8688300" cy="25218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3d1390ea684_1_900:notes"/>
          <p:cNvSpPr txBox="1"/>
          <p:nvPr>
            <p:ph idx="1" type="body"/>
          </p:nvPr>
        </p:nvSpPr>
        <p:spPr>
          <a:xfrm>
            <a:off x="977422" y="3194209"/>
            <a:ext cx="7819500" cy="30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3d1390ea684_1_920:notes"/>
          <p:cNvSpPr/>
          <p:nvPr>
            <p:ph idx="2" type="sldImg"/>
          </p:nvPr>
        </p:nvSpPr>
        <p:spPr>
          <a:xfrm>
            <a:off x="543453" y="504349"/>
            <a:ext cx="8688300" cy="25218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3d1390ea684_1_920:notes"/>
          <p:cNvSpPr txBox="1"/>
          <p:nvPr>
            <p:ph idx="1" type="body"/>
          </p:nvPr>
        </p:nvSpPr>
        <p:spPr>
          <a:xfrm>
            <a:off x="977422" y="3194209"/>
            <a:ext cx="7819500" cy="30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3d1390ea684_1_933:notes"/>
          <p:cNvSpPr/>
          <p:nvPr>
            <p:ph idx="2" type="sldImg"/>
          </p:nvPr>
        </p:nvSpPr>
        <p:spPr>
          <a:xfrm>
            <a:off x="543453" y="504349"/>
            <a:ext cx="8688300" cy="25218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3d1390ea684_1_933:notes"/>
          <p:cNvSpPr txBox="1"/>
          <p:nvPr>
            <p:ph idx="1" type="body"/>
          </p:nvPr>
        </p:nvSpPr>
        <p:spPr>
          <a:xfrm>
            <a:off x="977422" y="3194209"/>
            <a:ext cx="7819500" cy="30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3d1390ea684_1_801: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3d1390ea684_1_801: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g3d1390ea684_1_801: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3d1390ea684_1_808: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3d1390ea684_1_808: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g3d1390ea684_1_808: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6:notes"/>
          <p:cNvSpPr/>
          <p:nvPr>
            <p:ph idx="2" type="sldImg"/>
          </p:nvPr>
        </p:nvSpPr>
        <p:spPr>
          <a:xfrm>
            <a:off x="2646627" y="504825"/>
            <a:ext cx="4481100" cy="2520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6:notes"/>
          <p:cNvSpPr txBox="1"/>
          <p:nvPr>
            <p:ph idx="1" type="body"/>
          </p:nvPr>
        </p:nvSpPr>
        <p:spPr>
          <a:xfrm>
            <a:off x="977424" y="3194209"/>
            <a:ext cx="7819390" cy="3026093"/>
          </a:xfrm>
          <a:prstGeom prst="rect">
            <a:avLst/>
          </a:prstGeom>
          <a:noFill/>
          <a:ln>
            <a:noFill/>
          </a:ln>
        </p:spPr>
        <p:txBody>
          <a:bodyPr anchorCtr="0" anchor="t" bIns="45100" lIns="90200" spcFirstLastPara="1" rIns="90200" wrap="square" tIns="45100">
            <a:noAutofit/>
          </a:bodyPr>
          <a:lstStyle/>
          <a:p>
            <a:pPr indent="0" lvl="0" marL="0" marR="0" rtl="0" algn="l">
              <a:spcBef>
                <a:spcPts val="0"/>
              </a:spcBef>
              <a:spcAft>
                <a:spcPts val="0"/>
              </a:spcAft>
              <a:buNone/>
            </a:pPr>
            <a:r>
              <a:rPr lang="cs-CZ"/>
              <a:t>přijat v r. 2000: tzn. nereflektuje internet </a:t>
            </a:r>
            <a:endParaRPr/>
          </a:p>
          <a:p>
            <a:pPr indent="0" lvl="0" marL="0" marR="0" rtl="0" algn="l">
              <a:spcBef>
                <a:spcPts val="0"/>
              </a:spcBef>
              <a:spcAft>
                <a:spcPts val="0"/>
              </a:spcAft>
              <a:buNone/>
            </a:pPr>
            <a:r>
              <a:rPr lang="cs-CZ"/>
              <a:t>Jednací řád:  </a:t>
            </a:r>
            <a:r>
              <a:rPr lang="cs-CZ" u="sng">
                <a:solidFill>
                  <a:schemeClr val="hlink"/>
                </a:solidFill>
                <a:hlinkClick r:id="rId2"/>
              </a:rPr>
              <a:t>http://www.oziveni.cz/wp-content/uploads/2013/01/Vzorov%C3%BD-jednac%C3%AD-%C5%99%C3%A1d-zastupitelstva-koment%C3%A1%C5%99.pdf</a:t>
            </a:r>
            <a:r>
              <a:rPr lang="cs-CZ"/>
              <a:t> </a:t>
            </a:r>
            <a:endParaRPr/>
          </a:p>
          <a:p>
            <a:pPr indent="-317500" lvl="0" marL="457200" rtl="0" algn="l">
              <a:spcBef>
                <a:spcPts val="0"/>
              </a:spcBef>
              <a:spcAft>
                <a:spcPts val="0"/>
              </a:spcAft>
              <a:buSzPts val="1400"/>
              <a:buChar char="-"/>
            </a:pPr>
            <a:r>
              <a:rPr lang="cs-CZ"/>
              <a:t>pozvánky na zasedání/ materiály do zastupka… + body na zastupitelstvo</a:t>
            </a:r>
            <a:endParaRPr/>
          </a:p>
          <a:p>
            <a:pPr indent="-317500" lvl="0" marL="457200" rtl="0" algn="l">
              <a:spcBef>
                <a:spcPts val="0"/>
              </a:spcBef>
              <a:spcAft>
                <a:spcPts val="0"/>
              </a:spcAft>
              <a:buSzPts val="1400"/>
              <a:buChar char="-"/>
            </a:pPr>
            <a:r>
              <a:rPr lang="cs-CZ"/>
              <a:t>občan nevidí do zápisu z rady, zastupitel nemá nárok na materiály před radou</a:t>
            </a:r>
            <a:endParaRPr/>
          </a:p>
          <a:p>
            <a:pPr indent="-317500" lvl="0" marL="457200" rtl="0" algn="l">
              <a:spcBef>
                <a:spcPts val="0"/>
              </a:spcBef>
              <a:spcAft>
                <a:spcPts val="0"/>
              </a:spcAft>
              <a:buSzPts val="1400"/>
              <a:buChar char="-"/>
            </a:pPr>
            <a:r>
              <a:rPr lang="cs-CZ"/>
              <a:t>záznamy o hlasování (př. magoš - 1 se zdrží)</a:t>
            </a:r>
            <a:endParaRPr/>
          </a:p>
          <a:p>
            <a:pPr indent="-317500" lvl="0" marL="457200" marR="0" rtl="0" algn="l">
              <a:spcBef>
                <a:spcPts val="0"/>
              </a:spcBef>
              <a:spcAft>
                <a:spcPts val="0"/>
              </a:spcAft>
              <a:buSzPts val="1400"/>
              <a:buChar char="-"/>
            </a:pPr>
            <a:r>
              <a:rPr lang="cs-CZ"/>
              <a:t>materiály pro jednání - kdy?</a:t>
            </a:r>
            <a:endParaRPr/>
          </a:p>
          <a:p>
            <a:pPr indent="-317500" lvl="0" marL="457200" marR="0" rtl="0" algn="l">
              <a:spcBef>
                <a:spcPts val="0"/>
              </a:spcBef>
              <a:spcAft>
                <a:spcPts val="0"/>
              </a:spcAft>
              <a:buSzPts val="1400"/>
              <a:buChar char="-"/>
            </a:pPr>
            <a:r>
              <a:rPr lang="cs-CZ"/>
              <a:t>kategorie dokumentů - s kým může zastup. konzultovat </a:t>
            </a:r>
            <a:endParaRPr/>
          </a:p>
          <a:p>
            <a:pPr indent="-317500" lvl="0" marL="457200" marR="0" rtl="0" algn="l">
              <a:spcBef>
                <a:spcPts val="0"/>
              </a:spcBef>
              <a:spcAft>
                <a:spcPts val="0"/>
              </a:spcAft>
              <a:buSzPts val="1400"/>
              <a:buChar char="-"/>
            </a:pPr>
            <a:r>
              <a:rPr lang="cs-CZ"/>
              <a:t>mimo/řádné zasedání zastupka</a:t>
            </a:r>
            <a:endParaRPr/>
          </a:p>
          <a:p>
            <a:pPr indent="0" lvl="0" marL="457200" marR="0" rtl="0" algn="l">
              <a:spcBef>
                <a:spcPts val="0"/>
              </a:spcBef>
              <a:spcAft>
                <a:spcPts val="0"/>
              </a:spcAft>
              <a:buNone/>
            </a:pPr>
            <a:r>
              <a:t/>
            </a:r>
            <a:endParaRPr/>
          </a:p>
          <a:p>
            <a:pPr indent="0" lvl="0" marL="0" marR="0" rtl="0" algn="l">
              <a:spcBef>
                <a:spcPts val="0"/>
              </a:spcBef>
              <a:spcAft>
                <a:spcPts val="0"/>
              </a:spcAft>
              <a:buNone/>
            </a:pPr>
            <a:r>
              <a:rPr lang="cs-CZ"/>
              <a:t>Rozpočet</a:t>
            </a:r>
            <a:endParaRPr/>
          </a:p>
          <a:p>
            <a:pPr indent="-317500" lvl="0" marL="457200" marR="0" rtl="0" algn="l">
              <a:spcBef>
                <a:spcPts val="0"/>
              </a:spcBef>
              <a:spcAft>
                <a:spcPts val="0"/>
              </a:spcAft>
              <a:buSzPts val="1400"/>
              <a:buChar char="-"/>
            </a:pPr>
            <a:r>
              <a:rPr lang="cs-CZ"/>
              <a:t>problémy: </a:t>
            </a:r>
            <a:endParaRPr/>
          </a:p>
          <a:p>
            <a:pPr indent="-317500" lvl="1" marL="914400" marR="0" rtl="0" algn="l">
              <a:spcBef>
                <a:spcPts val="0"/>
              </a:spcBef>
              <a:spcAft>
                <a:spcPts val="0"/>
              </a:spcAft>
              <a:buSzPts val="1400"/>
              <a:buChar char="-"/>
            </a:pPr>
            <a:r>
              <a:rPr lang="cs-CZ"/>
              <a:t>nepřehledný rozpočet (př. srovnání krajů)</a:t>
            </a:r>
            <a:endParaRPr/>
          </a:p>
          <a:p>
            <a:pPr indent="-317500" lvl="1" marL="914400" marR="0" rtl="0" algn="l">
              <a:spcBef>
                <a:spcPts val="0"/>
              </a:spcBef>
              <a:spcAft>
                <a:spcPts val="0"/>
              </a:spcAft>
              <a:buSzPts val="1400"/>
              <a:buChar char="-"/>
            </a:pPr>
            <a:r>
              <a:rPr lang="cs-CZ"/>
              <a:t>rozpočet se mění bez auditní stopy (chybí odůvodnění), není problém samotná změna - jednací řád by mohl upravit</a:t>
            </a:r>
            <a:endParaRPr/>
          </a:p>
          <a:p>
            <a:pPr indent="-317500" lvl="1" marL="914400" marR="0" rtl="0" algn="l">
              <a:spcBef>
                <a:spcPts val="0"/>
              </a:spcBef>
              <a:spcAft>
                <a:spcPts val="0"/>
              </a:spcAft>
              <a:buSzPts val="1400"/>
              <a:buChar char="-"/>
            </a:pPr>
            <a:r>
              <a:rPr lang="cs-CZ"/>
              <a:t>schvalování výdajů bez rozpočt. krytí - potom paradoxní situace očerňují ty, kteří nehlasují pro porušení rozpočtu</a:t>
            </a:r>
            <a:endParaRPr/>
          </a:p>
          <a:p>
            <a:pPr indent="-317500" lvl="0" marL="457200" marR="0" rtl="0" algn="l">
              <a:spcBef>
                <a:spcPts val="0"/>
              </a:spcBef>
              <a:spcAft>
                <a:spcPts val="0"/>
              </a:spcAft>
              <a:buSzPts val="1400"/>
              <a:buChar char="-"/>
            </a:pPr>
            <a:r>
              <a:rPr lang="cs-CZ"/>
              <a:t>měkký nástroj - rada může porušit a způsobit rozpočtovou nekázeň. </a:t>
            </a:r>
            <a:endParaRPr/>
          </a:p>
          <a:p>
            <a:pPr indent="-317500" lvl="0" marL="457200" marR="0" rtl="0" algn="l">
              <a:spcBef>
                <a:spcPts val="0"/>
              </a:spcBef>
              <a:spcAft>
                <a:spcPts val="0"/>
              </a:spcAft>
              <a:buSzPts val="1400"/>
              <a:buChar char="-"/>
            </a:pPr>
            <a:r>
              <a:rPr lang="cs-CZ"/>
              <a:t>je potřeba mít přehled o aktuálním plnění rozpočtu, transparentní změny a průběh plnění, tzn. aktualizovaný rozpočet</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cs-CZ"/>
              <a:t>Vyhrazená pravomoc ad hoc</a:t>
            </a:r>
            <a:endParaRPr/>
          </a:p>
          <a:p>
            <a:pPr indent="0" lvl="0" marL="0" marR="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cs-CZ" sz="900">
                <a:latin typeface="Arial"/>
                <a:ea typeface="Arial"/>
                <a:cs typeface="Arial"/>
                <a:sym typeface="Arial"/>
              </a:rPr>
              <a:t>Kontrolní + finanční výbor</a:t>
            </a:r>
            <a:endParaRPr sz="900">
              <a:latin typeface="Arial"/>
              <a:ea typeface="Arial"/>
              <a:cs typeface="Arial"/>
              <a:sym typeface="Arial"/>
            </a:endParaRPr>
          </a:p>
          <a:p>
            <a:pPr indent="-285750" lvl="0" marL="635000" rtl="0" algn="l">
              <a:lnSpc>
                <a:spcPct val="115000"/>
              </a:lnSpc>
              <a:spcBef>
                <a:spcPts val="0"/>
              </a:spcBef>
              <a:spcAft>
                <a:spcPts val="0"/>
              </a:spcAft>
              <a:buClr>
                <a:schemeClr val="dk1"/>
              </a:buClr>
              <a:buSzPts val="900"/>
              <a:buChar char="●"/>
            </a:pPr>
            <a:r>
              <a:rPr lang="cs-CZ" sz="900">
                <a:latin typeface="Arial"/>
                <a:ea typeface="Arial"/>
                <a:cs typeface="Arial"/>
                <a:sym typeface="Arial"/>
              </a:rPr>
              <a:t>situace: člen výboru chce kontrolovat ..., ale starosta namítne:</a:t>
            </a:r>
            <a:endParaRPr sz="900">
              <a:latin typeface="Arial"/>
              <a:ea typeface="Arial"/>
              <a:cs typeface="Arial"/>
              <a:sym typeface="Arial"/>
            </a:endParaRPr>
          </a:p>
          <a:p>
            <a:pPr indent="-285750" lvl="0" marL="800100" rtl="0" algn="l">
              <a:lnSpc>
                <a:spcPct val="115000"/>
              </a:lnSpc>
              <a:spcBef>
                <a:spcPts val="0"/>
              </a:spcBef>
              <a:spcAft>
                <a:spcPts val="0"/>
              </a:spcAft>
              <a:buClr>
                <a:schemeClr val="dk1"/>
              </a:buClr>
              <a:buSzPts val="900"/>
              <a:buChar char="○"/>
            </a:pPr>
            <a:r>
              <a:rPr lang="cs-CZ" sz="900">
                <a:latin typeface="Arial"/>
                <a:ea typeface="Arial"/>
                <a:cs typeface="Arial"/>
                <a:sym typeface="Arial"/>
              </a:rPr>
              <a:t>jsou to minulé zakázky, vy jste oprávněni požadovat pouze zakázky z aktuálního volebního období</a:t>
            </a:r>
            <a:endParaRPr sz="900">
              <a:latin typeface="Arial"/>
              <a:ea typeface="Arial"/>
              <a:cs typeface="Arial"/>
              <a:sym typeface="Arial"/>
            </a:endParaRPr>
          </a:p>
          <a:p>
            <a:pPr indent="-285750" lvl="1" marL="914400" rtl="0" algn="l">
              <a:lnSpc>
                <a:spcPct val="115000"/>
              </a:lnSpc>
              <a:spcBef>
                <a:spcPts val="0"/>
              </a:spcBef>
              <a:spcAft>
                <a:spcPts val="0"/>
              </a:spcAft>
              <a:buClr>
                <a:schemeClr val="dk1"/>
              </a:buClr>
              <a:buSzPts val="900"/>
              <a:buFont typeface="Arial"/>
              <a:buAutoNum type="alphaLcPeriod"/>
            </a:pPr>
            <a:r>
              <a:rPr lang="cs-CZ" sz="900">
                <a:latin typeface="Arial"/>
                <a:ea typeface="Arial"/>
                <a:cs typeface="Arial"/>
                <a:sym typeface="Arial"/>
              </a:rPr>
              <a:t>i stará škoda je stále škoda a musím ji vymáhat</a:t>
            </a:r>
            <a:endParaRPr sz="900">
              <a:latin typeface="Arial"/>
              <a:ea typeface="Arial"/>
              <a:cs typeface="Arial"/>
              <a:sym typeface="Arial"/>
            </a:endParaRPr>
          </a:p>
          <a:p>
            <a:pPr indent="-285750" lvl="0" marL="800100" rtl="0" algn="l">
              <a:lnSpc>
                <a:spcPct val="115000"/>
              </a:lnSpc>
              <a:spcBef>
                <a:spcPts val="0"/>
              </a:spcBef>
              <a:spcAft>
                <a:spcPts val="0"/>
              </a:spcAft>
              <a:buClr>
                <a:schemeClr val="dk1"/>
              </a:buClr>
              <a:buSzPts val="900"/>
              <a:buChar char="○"/>
            </a:pPr>
            <a:r>
              <a:rPr lang="cs-CZ" sz="900">
                <a:latin typeface="Arial"/>
                <a:ea typeface="Arial"/>
                <a:cs typeface="Arial"/>
                <a:sym typeface="Arial"/>
              </a:rPr>
              <a:t>ochrana osobních údajů</a:t>
            </a:r>
            <a:endParaRPr sz="900">
              <a:latin typeface="Arial"/>
              <a:ea typeface="Arial"/>
              <a:cs typeface="Arial"/>
              <a:sym typeface="Arial"/>
            </a:endParaRPr>
          </a:p>
          <a:p>
            <a:pPr indent="-285750" lvl="1" marL="914400" rtl="0" algn="l">
              <a:lnSpc>
                <a:spcPct val="115000"/>
              </a:lnSpc>
              <a:spcBef>
                <a:spcPts val="0"/>
              </a:spcBef>
              <a:spcAft>
                <a:spcPts val="0"/>
              </a:spcAft>
              <a:buClr>
                <a:schemeClr val="dk1"/>
              </a:buClr>
              <a:buSzPts val="900"/>
              <a:buFont typeface="Arial"/>
              <a:buAutoNum type="alphaLcPeriod"/>
            </a:pPr>
            <a:r>
              <a:rPr lang="cs-CZ" sz="900">
                <a:latin typeface="Arial"/>
                <a:ea typeface="Arial"/>
                <a:cs typeface="Arial"/>
                <a:sym typeface="Arial"/>
              </a:rPr>
              <a:t>ochrana přechází na mě</a:t>
            </a:r>
            <a:endParaRPr sz="900">
              <a:latin typeface="Arial"/>
              <a:ea typeface="Arial"/>
              <a:cs typeface="Arial"/>
              <a:sym typeface="Arial"/>
            </a:endParaRPr>
          </a:p>
          <a:p>
            <a:pPr indent="-285750" lvl="0" marL="800100" rtl="0" algn="l">
              <a:lnSpc>
                <a:spcPct val="115000"/>
              </a:lnSpc>
              <a:spcBef>
                <a:spcPts val="0"/>
              </a:spcBef>
              <a:spcAft>
                <a:spcPts val="0"/>
              </a:spcAft>
              <a:buClr>
                <a:schemeClr val="dk1"/>
              </a:buClr>
              <a:buSzPts val="900"/>
              <a:buChar char="○"/>
            </a:pPr>
            <a:r>
              <a:rPr lang="cs-CZ" sz="900">
                <a:latin typeface="Arial"/>
                <a:ea typeface="Arial"/>
                <a:cs typeface="Arial"/>
                <a:sym typeface="Arial"/>
              </a:rPr>
              <a:t>nejste kompletní (člen starostovy strany odstoupí z výboru) a starosta namítá, že vbor není lichý, což podle zákona být musí</a:t>
            </a:r>
            <a:endParaRPr sz="9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AutoNum type="alphaLcPeriod"/>
            </a:pPr>
            <a:r>
              <a:rPr lang="cs-CZ" sz="900">
                <a:latin typeface="Arial"/>
                <a:ea typeface="Arial"/>
                <a:cs typeface="Arial"/>
                <a:sym typeface="Arial"/>
              </a:rPr>
              <a:t>zastupko má co nejdřív vyřešit, každopádně výbor byl platně ustaven a může fungovat</a:t>
            </a:r>
            <a:endParaRPr sz="900">
              <a:latin typeface="Arial"/>
              <a:ea typeface="Arial"/>
              <a:cs typeface="Arial"/>
              <a:sym typeface="Arial"/>
            </a:endParaRPr>
          </a:p>
          <a:p>
            <a:pPr indent="-285750" lvl="0" marL="800100" rtl="0" algn="l">
              <a:lnSpc>
                <a:spcPct val="115000"/>
              </a:lnSpc>
              <a:spcBef>
                <a:spcPts val="0"/>
              </a:spcBef>
              <a:spcAft>
                <a:spcPts val="0"/>
              </a:spcAft>
              <a:buClr>
                <a:schemeClr val="dk1"/>
              </a:buClr>
              <a:buSzPts val="900"/>
              <a:buChar char="○"/>
            </a:pPr>
            <a:r>
              <a:rPr lang="cs-CZ" sz="900">
                <a:latin typeface="Arial"/>
                <a:ea typeface="Arial"/>
                <a:cs typeface="Arial"/>
                <a:sym typeface="Arial"/>
              </a:rPr>
              <a:t>většina výboru nechce kontrolovat - chci kontrolovat na vlastní pěst</a:t>
            </a:r>
            <a:endParaRPr sz="900">
              <a:latin typeface="Arial"/>
              <a:ea typeface="Arial"/>
              <a:cs typeface="Arial"/>
              <a:sym typeface="Arial"/>
            </a:endParaRPr>
          </a:p>
          <a:p>
            <a:pPr indent="-285750" lvl="1" marL="914400" rtl="0" algn="l">
              <a:lnSpc>
                <a:spcPct val="115000"/>
              </a:lnSpc>
              <a:spcBef>
                <a:spcPts val="0"/>
              </a:spcBef>
              <a:spcAft>
                <a:spcPts val="0"/>
              </a:spcAft>
              <a:buClr>
                <a:schemeClr val="dk1"/>
              </a:buClr>
              <a:buSzPts val="900"/>
              <a:buFont typeface="Arial"/>
              <a:buAutoNum type="alphaLcPeriod"/>
            </a:pPr>
            <a:r>
              <a:rPr lang="cs-CZ" sz="900">
                <a:latin typeface="Arial"/>
                <a:ea typeface="Arial"/>
                <a:cs typeface="Arial"/>
                <a:sym typeface="Arial"/>
              </a:rPr>
              <a:t>je to kolektivní orgán, podřizuje se vúli</a:t>
            </a:r>
            <a:endParaRPr sz="900">
              <a:latin typeface="Arial"/>
              <a:ea typeface="Arial"/>
              <a:cs typeface="Arial"/>
              <a:sym typeface="Arial"/>
            </a:endParaRPr>
          </a:p>
          <a:p>
            <a:pPr indent="-285750" lvl="0" marL="800100" rtl="0" algn="l">
              <a:lnSpc>
                <a:spcPct val="115000"/>
              </a:lnSpc>
              <a:spcBef>
                <a:spcPts val="0"/>
              </a:spcBef>
              <a:spcAft>
                <a:spcPts val="0"/>
              </a:spcAft>
              <a:buClr>
                <a:schemeClr val="dk1"/>
              </a:buClr>
              <a:buSzPts val="900"/>
              <a:buChar char="○"/>
            </a:pPr>
            <a:r>
              <a:rPr lang="cs-CZ" sz="900">
                <a:latin typeface="Arial"/>
                <a:ea typeface="Arial"/>
                <a:cs typeface="Arial"/>
                <a:sym typeface="Arial"/>
              </a:rPr>
              <a:t>zjištění neodsouhlasí většina ve výboru (koalice má většinu) </a:t>
            </a:r>
            <a:endParaRPr sz="9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AutoNum type="alphaLcPeriod"/>
            </a:pPr>
            <a:r>
              <a:rPr lang="cs-CZ" sz="900">
                <a:latin typeface="Arial"/>
                <a:ea typeface="Arial"/>
                <a:cs typeface="Arial"/>
                <a:sym typeface="Arial"/>
              </a:rPr>
              <a:t>předložit dvě verze, každopádně zastupitelstvu</a:t>
            </a:r>
            <a:endParaRPr sz="900">
              <a:latin typeface="Arial"/>
              <a:ea typeface="Arial"/>
              <a:cs typeface="Arial"/>
              <a:sym typeface="Arial"/>
            </a:endParaRPr>
          </a:p>
          <a:p>
            <a:pPr indent="-285750" lvl="0" marL="800100" rtl="0" algn="l">
              <a:lnSpc>
                <a:spcPct val="115000"/>
              </a:lnSpc>
              <a:spcBef>
                <a:spcPts val="0"/>
              </a:spcBef>
              <a:spcAft>
                <a:spcPts val="0"/>
              </a:spcAft>
              <a:buClr>
                <a:schemeClr val="dk1"/>
              </a:buClr>
              <a:buSzPts val="900"/>
              <a:buChar char="○"/>
            </a:pPr>
            <a:r>
              <a:rPr lang="cs-CZ" sz="900">
                <a:latin typeface="Arial"/>
                <a:ea typeface="Arial"/>
                <a:cs typeface="Arial"/>
                <a:sym typeface="Arial"/>
              </a:rPr>
              <a:t>kontrola je mimo kompetenci výboru - přenesená </a:t>
            </a:r>
            <a:endParaRPr sz="9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AutoNum type="alphaLcPeriod"/>
            </a:pPr>
            <a:r>
              <a:rPr lang="cs-CZ" sz="900">
                <a:latin typeface="Arial"/>
                <a:ea typeface="Arial"/>
                <a:cs typeface="Arial"/>
                <a:sym typeface="Arial"/>
              </a:rPr>
              <a:t>např. výběr daní z nemovitosti? místní poplatky (další příklady?)</a:t>
            </a:r>
            <a:endParaRPr sz="900">
              <a:latin typeface="Arial"/>
              <a:ea typeface="Arial"/>
              <a:cs typeface="Arial"/>
              <a:sym typeface="Arial"/>
            </a:endParaRPr>
          </a:p>
          <a:p>
            <a:pPr indent="0" lvl="0" marL="0" marR="0" rtl="0" algn="l">
              <a:spcBef>
                <a:spcPts val="0"/>
              </a:spcBef>
              <a:spcAft>
                <a:spcPts val="0"/>
              </a:spcAft>
              <a:buNone/>
            </a:pPr>
            <a:r>
              <a:t/>
            </a:r>
            <a:endParaRPr/>
          </a:p>
        </p:txBody>
      </p:sp>
      <p:sp>
        <p:nvSpPr>
          <p:cNvPr id="203" name="Google Shape;203;p6:notes"/>
          <p:cNvSpPr txBox="1"/>
          <p:nvPr>
            <p:ph idx="12" type="sldNum"/>
          </p:nvPr>
        </p:nvSpPr>
        <p:spPr>
          <a:xfrm>
            <a:off x="5536474" y="6387251"/>
            <a:ext cx="4235503" cy="336233"/>
          </a:xfrm>
          <a:prstGeom prst="rect">
            <a:avLst/>
          </a:prstGeom>
          <a:noFill/>
          <a:ln>
            <a:noFill/>
          </a:ln>
        </p:spPr>
        <p:txBody>
          <a:bodyPr anchorCtr="0" anchor="b" bIns="45100" lIns="90200" spcFirstLastPara="1" rIns="90200" wrap="square" tIns="45100">
            <a:noAutofit/>
          </a:bodyPr>
          <a:lstStyle/>
          <a:p>
            <a:pPr indent="0" lvl="0" marL="0" marR="0" rtl="0" algn="r">
              <a:spcBef>
                <a:spcPts val="0"/>
              </a:spcBef>
              <a:spcAft>
                <a:spcPts val="0"/>
              </a:spcAft>
              <a:buNone/>
            </a:pPr>
            <a:fld id="{00000000-1234-1234-1234-123412341234}" type="slidenum">
              <a:rPr b="0" i="0" lang="cs-CZ"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11f66169cd0_0_281: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11f66169cd0_0_281: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g11f66169cd0_0_281: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440672abfe_2_59: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440672abfe_2_59: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g440672abfe_2_59: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3d1390ea684_1_1280: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3d1390ea684_1_1280: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g3d1390ea684_1_1280: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3d1390ea684_1_1286: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3d1390ea684_1_1286: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g3d1390ea684_1_1286: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3d1390ea684_1_1292: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3d1390ea684_1_1292: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g3d1390ea684_1_1292: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3d1390ea684_1_1299: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3d1390ea684_1_1299: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g3d1390ea684_1_1299: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3d1390ea684_1_1308: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3d1390ea684_1_1308: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g3d1390ea684_1_1308: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3d1390ea684_1_1315: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3d1390ea684_1_1315: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g3d1390ea684_1_1315: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3d1390ea684_1_1322: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3d1390ea684_1_1322: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g3d1390ea684_1_1322: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3d1390ea684_1_1329: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999" name="Google Shape;999;g3d1390ea684_1_1329: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g3d1390ea684_1_1329: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56292383e0_0_19: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56292383e0_0_19: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56292383e0_0_19: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f689035c27_0_905: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f689035c27_0_905: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gf689035c27_0_905: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f689035c27_0_893: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f689035c27_0_893: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gf689035c27_0_893: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f689035c27_0_814: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f689035c27_0_814: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1021" name="Google Shape;1021;gf689035c27_0_814: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3d1390ea684_1_1001: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3d1390ea684_1_1001: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sz="1100"/>
              <a:t>TV opozice: středočeské noviny, TV Praha, díl ze 14.září 2020 k mimořádnému jednání zastupitelstva</a:t>
            </a:r>
            <a:endParaRPr sz="1100"/>
          </a:p>
        </p:txBody>
      </p:sp>
      <p:sp>
        <p:nvSpPr>
          <p:cNvPr id="1028" name="Google Shape;1028;g3d1390ea684_1_1001: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3d1390ea684_1_1007: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3d1390ea684_1_1007: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sz="1100"/>
              <a:t>TV opozice: středočeské noviny, TV Praha, díl ze 14.září 2020 k mimořádnému jednání zastupitelstva</a:t>
            </a:r>
            <a:endParaRPr sz="1100"/>
          </a:p>
        </p:txBody>
      </p:sp>
      <p:sp>
        <p:nvSpPr>
          <p:cNvPr id="1035" name="Google Shape;1035;g3d1390ea684_1_1007: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3d1390ea684_1_1013: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3d1390ea684_1_1013: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Zlínský kraj - snaha hejtmana Čuňka sloučit všechny nemocnice, zpravodaj využíván pro podporu tohoto cíle a dehonestaci oponentů, časté, že titulky neinformují o tom, že se tak stalo - opět PR, protože realita můžeb ýt jiná</a:t>
            </a:r>
            <a:endParaRPr/>
          </a:p>
        </p:txBody>
      </p:sp>
      <p:sp>
        <p:nvSpPr>
          <p:cNvPr id="1042" name="Google Shape;1042;g3d1390ea684_1_1013: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3d1390ea684_1_1021:notes"/>
          <p:cNvSpPr/>
          <p:nvPr>
            <p:ph idx="2" type="sldImg"/>
          </p:nvPr>
        </p:nvSpPr>
        <p:spPr>
          <a:xfrm>
            <a:off x="2646627" y="504825"/>
            <a:ext cx="4481100" cy="25209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3d1390ea684_1_1021: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a:t>UDHPSH v minulých volbách velmi formální hodnocení, nikoliv v kontextu kampaně, které subjekty vedou. Jako kampaň označeny jen výroky,  které slibují něco do budoucna, prezentace úspěch</a:t>
            </a:r>
            <a:endParaRPr/>
          </a:p>
        </p:txBody>
      </p:sp>
      <p:sp>
        <p:nvSpPr>
          <p:cNvPr id="1051" name="Google Shape;1051;g3d1390ea684_1_1021: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3d1390ea684_1_1029: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3d1390ea684_1_1029: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CZ" sz="1100"/>
              <a:t>volební účast krajské volby: </a:t>
            </a:r>
            <a:endParaRPr sz="1100"/>
          </a:p>
        </p:txBody>
      </p:sp>
      <p:sp>
        <p:nvSpPr>
          <p:cNvPr id="1060" name="Google Shape;1060;g3d1390ea684_1_1029: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3d1390ea684_1_1035: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3d1390ea684_1_1035: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cs-CZ" sz="1100"/>
              <a:t>Porušení rovnosti a férovosti volební soutěže</a:t>
            </a:r>
            <a:r>
              <a:rPr lang="cs-CZ" sz="1100"/>
              <a:t>​</a:t>
            </a:r>
            <a:br>
              <a:rPr lang="cs-CZ" sz="1100"/>
            </a:br>
            <a:r>
              <a:rPr lang="cs-CZ" sz="1100"/>
              <a:t>Důvodem pro zrušení voleb se stalo účelové omezení volební kampaně pro kandidující politické subjekty, a to jak na výlepových plochách po městě, tak v radničním zpravodaji a místní televizi.​ Krajský soud přezkum regulérnosti volební kampaně odůvodnil kontrolou základních práv zaručených Ústavou a Listinou základních práv a svobod. Rozhodnutí potvrdil Ústavní soud</a:t>
            </a:r>
            <a:endParaRPr sz="1100"/>
          </a:p>
        </p:txBody>
      </p:sp>
      <p:sp>
        <p:nvSpPr>
          <p:cNvPr id="1067" name="Google Shape;1067;g3d1390ea684_1_1035: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3d1390ea684_1_1041:notes"/>
          <p:cNvSpPr/>
          <p:nvPr>
            <p:ph idx="2" type="sldImg"/>
          </p:nvPr>
        </p:nvSpPr>
        <p:spPr>
          <a:xfrm>
            <a:off x="2646650" y="504825"/>
            <a:ext cx="4480800" cy="25209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3d1390ea684_1_1041:notes"/>
          <p:cNvSpPr txBox="1"/>
          <p:nvPr>
            <p:ph idx="1" type="body"/>
          </p:nvPr>
        </p:nvSpPr>
        <p:spPr>
          <a:xfrm>
            <a:off x="977424" y="3194209"/>
            <a:ext cx="7819500" cy="30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g3d1390ea684_1_1041:notes"/>
          <p:cNvSpPr txBox="1"/>
          <p:nvPr>
            <p:ph idx="12" type="sldNum"/>
          </p:nvPr>
        </p:nvSpPr>
        <p:spPr>
          <a:xfrm>
            <a:off x="5536474" y="6387251"/>
            <a:ext cx="4235400" cy="336300"/>
          </a:xfrm>
          <a:prstGeom prst="rect">
            <a:avLst/>
          </a:prstGeom>
        </p:spPr>
        <p:txBody>
          <a:bodyPr anchorCtr="0" anchor="b" bIns="45100" lIns="90200" spcFirstLastPara="1" rIns="90200" wrap="square" tIns="451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1" name="Google Shape;51;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p:cSld name="TITLE_1">
    <p:spTree>
      <p:nvGrpSpPr>
        <p:cNvPr id="54" name="Shape 54"/>
        <p:cNvGrpSpPr/>
        <p:nvPr/>
      </p:nvGrpSpPr>
      <p:grpSpPr>
        <a:xfrm>
          <a:off x="0" y="0"/>
          <a:ext cx="0" cy="0"/>
          <a:chOff x="0" y="0"/>
          <a:chExt cx="0" cy="0"/>
        </a:xfrm>
      </p:grpSpPr>
      <p:pic>
        <p:nvPicPr>
          <p:cNvPr descr="logo_Oziveni_2017.jpg" id="55" name="Google Shape;55;p13"/>
          <p:cNvPicPr preferRelativeResize="0"/>
          <p:nvPr/>
        </p:nvPicPr>
        <p:blipFill rotWithShape="1">
          <a:blip r:embed="rId2">
            <a:alphaModFix/>
          </a:blip>
          <a:srcRect b="0" l="0" r="51958" t="61954"/>
          <a:stretch/>
        </p:blipFill>
        <p:spPr>
          <a:xfrm>
            <a:off x="6961450" y="-4116"/>
            <a:ext cx="2182550" cy="1298868"/>
          </a:xfrm>
          <a:prstGeom prst="rect">
            <a:avLst/>
          </a:prstGeom>
          <a:noFill/>
          <a:ln>
            <a:noFill/>
          </a:ln>
        </p:spPr>
      </p:pic>
      <p:sp>
        <p:nvSpPr>
          <p:cNvPr id="56" name="Google Shape;56;p13"/>
          <p:cNvSpPr txBox="1"/>
          <p:nvPr>
            <p:ph idx="1" type="subTitle"/>
          </p:nvPr>
        </p:nvSpPr>
        <p:spPr>
          <a:xfrm>
            <a:off x="271125" y="1195031"/>
            <a:ext cx="8015700" cy="3300000"/>
          </a:xfrm>
          <a:prstGeom prst="rect">
            <a:avLst/>
          </a:prstGeom>
        </p:spPr>
        <p:txBody>
          <a:bodyPr anchorCtr="0" anchor="t" bIns="91425" lIns="91425" spcFirstLastPara="1" rIns="91425" wrap="square" tIns="91425">
            <a:normAutofit/>
          </a:bodyPr>
          <a:lstStyle>
            <a:lvl1pPr lvl="0">
              <a:spcBef>
                <a:spcPts val="0"/>
              </a:spcBef>
              <a:spcAft>
                <a:spcPts val="0"/>
              </a:spcAft>
              <a:buNone/>
              <a:defRPr/>
            </a:lvl1pPr>
            <a:lvl2pPr lvl="1" algn="l">
              <a:spcBef>
                <a:spcPts val="1200"/>
              </a:spcBef>
              <a:spcAft>
                <a:spcPts val="0"/>
              </a:spcAft>
              <a:buNone/>
              <a:defRPr/>
            </a:lvl2pPr>
            <a:lvl3pPr lvl="2" algn="l">
              <a:spcBef>
                <a:spcPts val="1200"/>
              </a:spcBef>
              <a:spcAft>
                <a:spcPts val="0"/>
              </a:spcAft>
              <a:buNone/>
              <a:defRPr/>
            </a:lvl3pPr>
            <a:lvl4pPr lvl="3" algn="l">
              <a:spcBef>
                <a:spcPts val="1200"/>
              </a:spcBef>
              <a:spcAft>
                <a:spcPts val="0"/>
              </a:spcAft>
              <a:buNone/>
              <a:defRPr/>
            </a:lvl4pPr>
            <a:lvl5pPr lvl="4" algn="l">
              <a:spcBef>
                <a:spcPts val="1200"/>
              </a:spcBef>
              <a:spcAft>
                <a:spcPts val="0"/>
              </a:spcAft>
              <a:buNone/>
              <a:defRPr/>
            </a:lvl5pPr>
            <a:lvl6pPr lvl="5" algn="l">
              <a:spcBef>
                <a:spcPts val="1200"/>
              </a:spcBef>
              <a:spcAft>
                <a:spcPts val="0"/>
              </a:spcAft>
              <a:buNone/>
              <a:defRPr/>
            </a:lvl6pPr>
            <a:lvl7pPr lvl="6" algn="l">
              <a:spcBef>
                <a:spcPts val="1200"/>
              </a:spcBef>
              <a:spcAft>
                <a:spcPts val="0"/>
              </a:spcAft>
              <a:buNone/>
              <a:defRPr/>
            </a:lvl7pPr>
            <a:lvl8pPr lvl="7" algn="l">
              <a:spcBef>
                <a:spcPts val="1200"/>
              </a:spcBef>
              <a:spcAft>
                <a:spcPts val="0"/>
              </a:spcAft>
              <a:buNone/>
              <a:defRPr/>
            </a:lvl8pPr>
            <a:lvl9pPr lvl="8" algn="l">
              <a:spcBef>
                <a:spcPts val="1200"/>
              </a:spcBef>
              <a:spcAft>
                <a:spcPts val="1200"/>
              </a:spcAft>
              <a:buNone/>
              <a:defRPr/>
            </a:lvl9pPr>
          </a:lstStyle>
          <a:p/>
        </p:txBody>
      </p:sp>
      <p:pic>
        <p:nvPicPr>
          <p:cNvPr descr="logo_Oziveni_2017.jpg" id="57" name="Google Shape;57;p13"/>
          <p:cNvPicPr preferRelativeResize="0"/>
          <p:nvPr/>
        </p:nvPicPr>
        <p:blipFill>
          <a:blip r:embed="rId2">
            <a:alphaModFix/>
          </a:blip>
          <a:stretch>
            <a:fillRect/>
          </a:stretch>
        </p:blipFill>
        <p:spPr>
          <a:xfrm>
            <a:off x="85175" y="4494881"/>
            <a:ext cx="598520" cy="599700"/>
          </a:xfrm>
          <a:prstGeom prst="rect">
            <a:avLst/>
          </a:prstGeom>
          <a:noFill/>
          <a:ln>
            <a:noFill/>
          </a:ln>
        </p:spPr>
      </p:pic>
      <p:cxnSp>
        <p:nvCxnSpPr>
          <p:cNvPr id="58" name="Google Shape;58;p13"/>
          <p:cNvCxnSpPr/>
          <p:nvPr/>
        </p:nvCxnSpPr>
        <p:spPr>
          <a:xfrm flipH="1" rot="10800000">
            <a:off x="271127" y="915701"/>
            <a:ext cx="6898500" cy="9900"/>
          </a:xfrm>
          <a:prstGeom prst="straightConnector1">
            <a:avLst/>
          </a:prstGeom>
          <a:solidFill>
            <a:srgbClr val="00B8FF"/>
          </a:solidFill>
          <a:ln cap="flat" cmpd="sng" w="22225">
            <a:solidFill>
              <a:srgbClr val="0070C0"/>
            </a:solidFill>
            <a:prstDash val="solid"/>
            <a:round/>
            <a:headEnd len="sm" w="sm" type="none"/>
            <a:tailEnd len="sm" w="sm" type="none"/>
          </a:ln>
        </p:spPr>
      </p:cxnSp>
      <p:sp>
        <p:nvSpPr>
          <p:cNvPr id="59" name="Google Shape;59;p13"/>
          <p:cNvSpPr txBox="1"/>
          <p:nvPr>
            <p:ph type="title"/>
          </p:nvPr>
        </p:nvSpPr>
        <p:spPr>
          <a:xfrm>
            <a:off x="271125" y="180019"/>
            <a:ext cx="6690300" cy="930600"/>
          </a:xfrm>
          <a:prstGeom prst="rect">
            <a:avLst/>
          </a:prstGeom>
          <a:noFill/>
          <a:ln>
            <a:noFill/>
          </a:ln>
        </p:spPr>
        <p:txBody>
          <a:bodyPr anchorCtr="0" anchor="ctr" bIns="45700" lIns="91425" spcFirstLastPara="1" rIns="91425" wrap="square" tIns="45700">
            <a:normAutofit/>
          </a:bodyPr>
          <a:lstStyle>
            <a:lvl1pPr indent="0" lvl="0" marL="0" marR="0" algn="l">
              <a:spcBef>
                <a:spcPts val="0"/>
              </a:spcBef>
              <a:spcAft>
                <a:spcPts val="0"/>
              </a:spcAft>
              <a:buClr>
                <a:srgbClr val="0070C0"/>
              </a:buClr>
              <a:buFont typeface="Calibri"/>
              <a:buNone/>
              <a:defRPr b="1" sz="4000">
                <a:solidFill>
                  <a:srgbClr val="0070C0"/>
                </a:solidFill>
              </a:defRPr>
            </a:lvl1pPr>
            <a:lvl2pPr indent="0" lvl="1" marL="0" marR="0" algn="l">
              <a:spcBef>
                <a:spcPts val="0"/>
              </a:spcBef>
              <a:spcAft>
                <a:spcPts val="0"/>
              </a:spcAft>
              <a:buClr>
                <a:srgbClr val="0070C0"/>
              </a:buClr>
              <a:buFont typeface="Calibri"/>
              <a:buNone/>
              <a:defRPr b="1" sz="4000">
                <a:solidFill>
                  <a:srgbClr val="0070C0"/>
                </a:solidFill>
              </a:defRPr>
            </a:lvl2pPr>
            <a:lvl3pPr indent="0" lvl="2" marL="0" marR="0" algn="l">
              <a:spcBef>
                <a:spcPts val="0"/>
              </a:spcBef>
              <a:spcAft>
                <a:spcPts val="0"/>
              </a:spcAft>
              <a:buClr>
                <a:srgbClr val="0070C0"/>
              </a:buClr>
              <a:buFont typeface="Calibri"/>
              <a:buNone/>
              <a:defRPr b="1" sz="4000">
                <a:solidFill>
                  <a:srgbClr val="0070C0"/>
                </a:solidFill>
              </a:defRPr>
            </a:lvl3pPr>
            <a:lvl4pPr indent="0" lvl="3" marL="0" marR="0" algn="l">
              <a:spcBef>
                <a:spcPts val="0"/>
              </a:spcBef>
              <a:spcAft>
                <a:spcPts val="0"/>
              </a:spcAft>
              <a:buClr>
                <a:srgbClr val="0070C0"/>
              </a:buClr>
              <a:buFont typeface="Calibri"/>
              <a:buNone/>
              <a:defRPr b="1" sz="4000">
                <a:solidFill>
                  <a:srgbClr val="0070C0"/>
                </a:solidFill>
              </a:defRPr>
            </a:lvl4pPr>
            <a:lvl5pPr indent="0" lvl="4" marL="0" marR="0" algn="l">
              <a:spcBef>
                <a:spcPts val="0"/>
              </a:spcBef>
              <a:spcAft>
                <a:spcPts val="0"/>
              </a:spcAft>
              <a:buClr>
                <a:srgbClr val="0070C0"/>
              </a:buClr>
              <a:buFont typeface="Calibri"/>
              <a:buNone/>
              <a:defRPr b="1" sz="4000">
                <a:solidFill>
                  <a:srgbClr val="0070C0"/>
                </a:solidFill>
              </a:defRPr>
            </a:lvl5pPr>
            <a:lvl6pPr indent="0" lvl="5" marL="0" marR="0" algn="l">
              <a:spcBef>
                <a:spcPts val="0"/>
              </a:spcBef>
              <a:spcAft>
                <a:spcPts val="0"/>
              </a:spcAft>
              <a:buClr>
                <a:srgbClr val="0070C0"/>
              </a:buClr>
              <a:buFont typeface="Calibri"/>
              <a:buNone/>
              <a:defRPr b="1" sz="4000">
                <a:solidFill>
                  <a:srgbClr val="0070C0"/>
                </a:solidFill>
              </a:defRPr>
            </a:lvl6pPr>
            <a:lvl7pPr indent="0" lvl="6" marL="0" marR="0" algn="l">
              <a:spcBef>
                <a:spcPts val="0"/>
              </a:spcBef>
              <a:spcAft>
                <a:spcPts val="0"/>
              </a:spcAft>
              <a:buClr>
                <a:srgbClr val="0070C0"/>
              </a:buClr>
              <a:buFont typeface="Calibri"/>
              <a:buNone/>
              <a:defRPr b="1" sz="4000">
                <a:solidFill>
                  <a:srgbClr val="0070C0"/>
                </a:solidFill>
              </a:defRPr>
            </a:lvl7pPr>
            <a:lvl8pPr indent="0" lvl="7" marL="0" marR="0" algn="l">
              <a:spcBef>
                <a:spcPts val="0"/>
              </a:spcBef>
              <a:spcAft>
                <a:spcPts val="0"/>
              </a:spcAft>
              <a:buClr>
                <a:srgbClr val="0070C0"/>
              </a:buClr>
              <a:buFont typeface="Calibri"/>
              <a:buNone/>
              <a:defRPr b="1" sz="4000">
                <a:solidFill>
                  <a:srgbClr val="0070C0"/>
                </a:solidFill>
              </a:defRPr>
            </a:lvl8pPr>
            <a:lvl9pPr indent="0" lvl="8" marL="0" marR="0" algn="l">
              <a:spcBef>
                <a:spcPts val="0"/>
              </a:spcBef>
              <a:spcAft>
                <a:spcPts val="0"/>
              </a:spcAft>
              <a:buClr>
                <a:srgbClr val="0070C0"/>
              </a:buClr>
              <a:buFont typeface="Calibri"/>
              <a:buNone/>
              <a:defRPr b="1" sz="4000">
                <a:solidFill>
                  <a:srgbClr val="0070C0"/>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type="obj">
  <p:cSld name="OBJECT">
    <p:spTree>
      <p:nvGrpSpPr>
        <p:cNvPr id="60" name="Shape 60"/>
        <p:cNvGrpSpPr/>
        <p:nvPr/>
      </p:nvGrpSpPr>
      <p:grpSpPr>
        <a:xfrm>
          <a:off x="0" y="0"/>
          <a:ext cx="0" cy="0"/>
          <a:chOff x="0" y="0"/>
          <a:chExt cx="0" cy="0"/>
        </a:xfrm>
      </p:grpSpPr>
      <p:sp>
        <p:nvSpPr>
          <p:cNvPr id="61" name="Google Shape;61;p14"/>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rmAutofit/>
          </a:bodyPr>
          <a:lstStyle>
            <a:lvl1pPr indent="0" lvl="0" marL="0" marR="0" algn="ctr">
              <a:spcBef>
                <a:spcPts val="0"/>
              </a:spcBef>
              <a:spcAft>
                <a:spcPts val="0"/>
              </a:spcAft>
              <a:buClr>
                <a:schemeClr val="dk1"/>
              </a:buClr>
              <a:buSzPts val="28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2800"/>
              <a:buNone/>
              <a:defRPr sz="1800"/>
            </a:lvl2pPr>
            <a:lvl3pPr indent="0" lvl="2">
              <a:spcBef>
                <a:spcPts val="0"/>
              </a:spcBef>
              <a:spcAft>
                <a:spcPts val="0"/>
              </a:spcAft>
              <a:buSzPts val="2800"/>
              <a:buNone/>
              <a:defRPr sz="1800"/>
            </a:lvl3pPr>
            <a:lvl4pPr indent="0" lvl="3">
              <a:spcBef>
                <a:spcPts val="0"/>
              </a:spcBef>
              <a:spcAft>
                <a:spcPts val="0"/>
              </a:spcAft>
              <a:buSzPts val="2800"/>
              <a:buNone/>
              <a:defRPr sz="1800"/>
            </a:lvl4pPr>
            <a:lvl5pPr indent="0" lvl="4">
              <a:spcBef>
                <a:spcPts val="0"/>
              </a:spcBef>
              <a:spcAft>
                <a:spcPts val="0"/>
              </a:spcAft>
              <a:buSzPts val="2800"/>
              <a:buNone/>
              <a:defRPr sz="1800"/>
            </a:lvl5pPr>
            <a:lvl6pPr indent="0" lvl="5">
              <a:spcBef>
                <a:spcPts val="0"/>
              </a:spcBef>
              <a:spcAft>
                <a:spcPts val="0"/>
              </a:spcAft>
              <a:buSzPts val="2800"/>
              <a:buNone/>
              <a:defRPr sz="1800"/>
            </a:lvl6pPr>
            <a:lvl7pPr indent="0" lvl="6">
              <a:spcBef>
                <a:spcPts val="0"/>
              </a:spcBef>
              <a:spcAft>
                <a:spcPts val="0"/>
              </a:spcAft>
              <a:buSzPts val="2800"/>
              <a:buNone/>
              <a:defRPr sz="1800"/>
            </a:lvl7pPr>
            <a:lvl8pPr indent="0" lvl="7">
              <a:spcBef>
                <a:spcPts val="0"/>
              </a:spcBef>
              <a:spcAft>
                <a:spcPts val="0"/>
              </a:spcAft>
              <a:buSzPts val="2800"/>
              <a:buNone/>
              <a:defRPr sz="1800"/>
            </a:lvl8pPr>
            <a:lvl9pPr indent="0" lvl="8">
              <a:spcBef>
                <a:spcPts val="0"/>
              </a:spcBef>
              <a:spcAft>
                <a:spcPts val="0"/>
              </a:spcAft>
              <a:buSzPts val="2800"/>
              <a:buNone/>
              <a:defRPr sz="1800"/>
            </a:lvl9pPr>
          </a:lstStyle>
          <a:p/>
        </p:txBody>
      </p:sp>
      <p:sp>
        <p:nvSpPr>
          <p:cNvPr id="62" name="Google Shape;62;p14"/>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rmAutofit/>
          </a:bodyPr>
          <a:lstStyle>
            <a:lvl1pPr indent="-431800" lvl="0" marL="457200" marR="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spcBef>
                <a:spcPts val="12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spcBef>
                <a:spcPts val="12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1200"/>
              </a:spcBef>
              <a:spcAft>
                <a:spcPts val="12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3" name="Google Shape;63;p14"/>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14"/>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1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lnSpcReduction="10000"/>
          </a:bodyPr>
          <a:lstStyle>
            <a:lvl1pPr indent="0" lvl="0" marL="0" marR="0" algn="r">
              <a:spcBef>
                <a:spcPts val="0"/>
              </a:spcBef>
              <a:buNone/>
              <a:defRPr b="0" i="0" sz="1200" u="none" cap="none" strike="noStrike">
                <a:solidFill>
                  <a:srgbClr val="888888"/>
                </a:solidFill>
                <a:latin typeface="Calibri"/>
                <a:ea typeface="Calibri"/>
                <a:cs typeface="Calibri"/>
                <a:sym typeface="Calibri"/>
              </a:defRPr>
            </a:lvl1pPr>
            <a:lvl2pPr indent="0" lvl="1" marL="0" marR="0" algn="r">
              <a:spcBef>
                <a:spcPts val="0"/>
              </a:spcBef>
              <a:buNone/>
              <a:defRPr b="0" i="0" sz="1200" u="none" cap="none" strike="noStrike">
                <a:solidFill>
                  <a:srgbClr val="888888"/>
                </a:solidFill>
                <a:latin typeface="Calibri"/>
                <a:ea typeface="Calibri"/>
                <a:cs typeface="Calibri"/>
                <a:sym typeface="Calibri"/>
              </a:defRPr>
            </a:lvl2pPr>
            <a:lvl3pPr indent="0" lvl="2" marL="0" marR="0" algn="r">
              <a:spcBef>
                <a:spcPts val="0"/>
              </a:spcBef>
              <a:buNone/>
              <a:defRPr b="0" i="0" sz="1200" u="none" cap="none" strike="noStrike">
                <a:solidFill>
                  <a:srgbClr val="888888"/>
                </a:solidFill>
                <a:latin typeface="Calibri"/>
                <a:ea typeface="Calibri"/>
                <a:cs typeface="Calibri"/>
                <a:sym typeface="Calibri"/>
              </a:defRPr>
            </a:lvl3pPr>
            <a:lvl4pPr indent="0" lvl="3" marL="0" marR="0" algn="r">
              <a:spcBef>
                <a:spcPts val="0"/>
              </a:spcBef>
              <a:buNone/>
              <a:defRPr b="0" i="0" sz="1200" u="none" cap="none" strike="noStrike">
                <a:solidFill>
                  <a:srgbClr val="888888"/>
                </a:solidFill>
                <a:latin typeface="Calibri"/>
                <a:ea typeface="Calibri"/>
                <a:cs typeface="Calibri"/>
                <a:sym typeface="Calibri"/>
              </a:defRPr>
            </a:lvl4pPr>
            <a:lvl5pPr indent="0" lvl="4" marL="0" marR="0" algn="r">
              <a:spcBef>
                <a:spcPts val="0"/>
              </a:spcBef>
              <a:buNone/>
              <a:defRPr b="0" i="0" sz="1200" u="none" cap="none" strike="noStrike">
                <a:solidFill>
                  <a:srgbClr val="888888"/>
                </a:solidFill>
                <a:latin typeface="Calibri"/>
                <a:ea typeface="Calibri"/>
                <a:cs typeface="Calibri"/>
                <a:sym typeface="Calibri"/>
              </a:defRPr>
            </a:lvl5pPr>
            <a:lvl6pPr indent="0" lvl="5" marL="0" marR="0" algn="r">
              <a:spcBef>
                <a:spcPts val="0"/>
              </a:spcBef>
              <a:buNone/>
              <a:defRPr b="0" i="0" sz="1200" u="none" cap="none" strike="noStrike">
                <a:solidFill>
                  <a:srgbClr val="888888"/>
                </a:solidFill>
                <a:latin typeface="Calibri"/>
                <a:ea typeface="Calibri"/>
                <a:cs typeface="Calibri"/>
                <a:sym typeface="Calibri"/>
              </a:defRPr>
            </a:lvl6pPr>
            <a:lvl7pPr indent="0" lvl="6" marL="0" marR="0" algn="r">
              <a:spcBef>
                <a:spcPts val="0"/>
              </a:spcBef>
              <a:buNone/>
              <a:defRPr b="0" i="0" sz="1200" u="none" cap="none" strike="noStrike">
                <a:solidFill>
                  <a:srgbClr val="888888"/>
                </a:solidFill>
                <a:latin typeface="Calibri"/>
                <a:ea typeface="Calibri"/>
                <a:cs typeface="Calibri"/>
                <a:sym typeface="Calibri"/>
              </a:defRPr>
            </a:lvl7pPr>
            <a:lvl8pPr indent="0" lvl="7" marL="0" marR="0" algn="r">
              <a:spcBef>
                <a:spcPts val="0"/>
              </a:spcBef>
              <a:buNone/>
              <a:defRPr b="0" i="0" sz="1200" u="none" cap="none" strike="noStrike">
                <a:solidFill>
                  <a:srgbClr val="888888"/>
                </a:solidFill>
                <a:latin typeface="Calibri"/>
                <a:ea typeface="Calibri"/>
                <a:cs typeface="Calibri"/>
                <a:sym typeface="Calibri"/>
              </a:defRPr>
            </a:lvl8pPr>
            <a:lvl9pPr indent="0" lvl="8" marL="0" marR="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1">
  <p:cSld name="TITLE_2">
    <p:spTree>
      <p:nvGrpSpPr>
        <p:cNvPr id="66" name="Shape 66"/>
        <p:cNvGrpSpPr/>
        <p:nvPr/>
      </p:nvGrpSpPr>
      <p:grpSpPr>
        <a:xfrm>
          <a:off x="0" y="0"/>
          <a:ext cx="0" cy="0"/>
          <a:chOff x="0" y="0"/>
          <a:chExt cx="0" cy="0"/>
        </a:xfrm>
      </p:grpSpPr>
      <p:pic>
        <p:nvPicPr>
          <p:cNvPr descr="logo_Oziveni_2017.jpg" id="67" name="Google Shape;67;p15"/>
          <p:cNvPicPr preferRelativeResize="0"/>
          <p:nvPr/>
        </p:nvPicPr>
        <p:blipFill rotWithShape="1">
          <a:blip r:embed="rId2">
            <a:alphaModFix/>
          </a:blip>
          <a:srcRect b="0" l="0" r="51958" t="61954"/>
          <a:stretch/>
        </p:blipFill>
        <p:spPr>
          <a:xfrm>
            <a:off x="6961450" y="-4116"/>
            <a:ext cx="2182550" cy="1298868"/>
          </a:xfrm>
          <a:prstGeom prst="rect">
            <a:avLst/>
          </a:prstGeom>
          <a:noFill/>
          <a:ln>
            <a:noFill/>
          </a:ln>
        </p:spPr>
      </p:pic>
      <p:sp>
        <p:nvSpPr>
          <p:cNvPr id="68" name="Google Shape;68;p15"/>
          <p:cNvSpPr txBox="1"/>
          <p:nvPr>
            <p:ph idx="1" type="subTitle"/>
          </p:nvPr>
        </p:nvSpPr>
        <p:spPr>
          <a:xfrm>
            <a:off x="271125" y="1195031"/>
            <a:ext cx="8015700" cy="3300000"/>
          </a:xfrm>
          <a:prstGeom prst="rect">
            <a:avLst/>
          </a:prstGeom>
        </p:spPr>
        <p:txBody>
          <a:bodyPr anchorCtr="0" anchor="t" bIns="91425" lIns="91425" spcFirstLastPara="1" rIns="91425" wrap="square" tIns="91425">
            <a:normAutofit/>
          </a:bodyPr>
          <a:lstStyle>
            <a:lvl1pPr lvl="0">
              <a:spcBef>
                <a:spcPts val="0"/>
              </a:spcBef>
              <a:spcAft>
                <a:spcPts val="0"/>
              </a:spcAft>
              <a:buNone/>
              <a:defRPr/>
            </a:lvl1pPr>
            <a:lvl2pPr lvl="1" algn="l">
              <a:spcBef>
                <a:spcPts val="1200"/>
              </a:spcBef>
              <a:spcAft>
                <a:spcPts val="0"/>
              </a:spcAft>
              <a:buNone/>
              <a:defRPr/>
            </a:lvl2pPr>
            <a:lvl3pPr lvl="2" algn="l">
              <a:spcBef>
                <a:spcPts val="1200"/>
              </a:spcBef>
              <a:spcAft>
                <a:spcPts val="0"/>
              </a:spcAft>
              <a:buNone/>
              <a:defRPr/>
            </a:lvl3pPr>
            <a:lvl4pPr lvl="3" algn="l">
              <a:spcBef>
                <a:spcPts val="1200"/>
              </a:spcBef>
              <a:spcAft>
                <a:spcPts val="0"/>
              </a:spcAft>
              <a:buNone/>
              <a:defRPr/>
            </a:lvl4pPr>
            <a:lvl5pPr lvl="4" algn="l">
              <a:spcBef>
                <a:spcPts val="1200"/>
              </a:spcBef>
              <a:spcAft>
                <a:spcPts val="0"/>
              </a:spcAft>
              <a:buNone/>
              <a:defRPr/>
            </a:lvl5pPr>
            <a:lvl6pPr lvl="5" algn="l">
              <a:spcBef>
                <a:spcPts val="1200"/>
              </a:spcBef>
              <a:spcAft>
                <a:spcPts val="0"/>
              </a:spcAft>
              <a:buNone/>
              <a:defRPr/>
            </a:lvl6pPr>
            <a:lvl7pPr lvl="6" algn="l">
              <a:spcBef>
                <a:spcPts val="1200"/>
              </a:spcBef>
              <a:spcAft>
                <a:spcPts val="0"/>
              </a:spcAft>
              <a:buNone/>
              <a:defRPr/>
            </a:lvl7pPr>
            <a:lvl8pPr lvl="7" algn="l">
              <a:spcBef>
                <a:spcPts val="1200"/>
              </a:spcBef>
              <a:spcAft>
                <a:spcPts val="0"/>
              </a:spcAft>
              <a:buNone/>
              <a:defRPr/>
            </a:lvl8pPr>
            <a:lvl9pPr lvl="8" algn="l">
              <a:spcBef>
                <a:spcPts val="1200"/>
              </a:spcBef>
              <a:spcAft>
                <a:spcPts val="1200"/>
              </a:spcAft>
              <a:buNone/>
              <a:defRPr/>
            </a:lvl9pPr>
          </a:lstStyle>
          <a:p/>
        </p:txBody>
      </p:sp>
      <p:pic>
        <p:nvPicPr>
          <p:cNvPr descr="logo_Oziveni_2017.jpg" id="69" name="Google Shape;69;p15"/>
          <p:cNvPicPr preferRelativeResize="0"/>
          <p:nvPr/>
        </p:nvPicPr>
        <p:blipFill>
          <a:blip r:embed="rId2">
            <a:alphaModFix/>
          </a:blip>
          <a:stretch>
            <a:fillRect/>
          </a:stretch>
        </p:blipFill>
        <p:spPr>
          <a:xfrm>
            <a:off x="85175" y="4494881"/>
            <a:ext cx="598520" cy="599700"/>
          </a:xfrm>
          <a:prstGeom prst="rect">
            <a:avLst/>
          </a:prstGeom>
          <a:noFill/>
          <a:ln>
            <a:noFill/>
          </a:ln>
        </p:spPr>
      </p:pic>
      <p:cxnSp>
        <p:nvCxnSpPr>
          <p:cNvPr id="70" name="Google Shape;70;p15"/>
          <p:cNvCxnSpPr/>
          <p:nvPr/>
        </p:nvCxnSpPr>
        <p:spPr>
          <a:xfrm flipH="1" rot="10800000">
            <a:off x="271127" y="915701"/>
            <a:ext cx="6898500" cy="9900"/>
          </a:xfrm>
          <a:prstGeom prst="straightConnector1">
            <a:avLst/>
          </a:prstGeom>
          <a:solidFill>
            <a:srgbClr val="00B8FF"/>
          </a:solidFill>
          <a:ln cap="flat" cmpd="sng" w="22225">
            <a:solidFill>
              <a:srgbClr val="0070C0"/>
            </a:solidFill>
            <a:prstDash val="solid"/>
            <a:round/>
            <a:headEnd len="sm" w="sm" type="none"/>
            <a:tailEnd len="sm" w="sm" type="none"/>
          </a:ln>
        </p:spPr>
      </p:cxnSp>
      <p:sp>
        <p:nvSpPr>
          <p:cNvPr id="71" name="Google Shape;71;p15"/>
          <p:cNvSpPr txBox="1"/>
          <p:nvPr>
            <p:ph type="title"/>
          </p:nvPr>
        </p:nvSpPr>
        <p:spPr>
          <a:xfrm>
            <a:off x="271125" y="180019"/>
            <a:ext cx="6690300" cy="930600"/>
          </a:xfrm>
          <a:prstGeom prst="rect">
            <a:avLst/>
          </a:prstGeom>
          <a:noFill/>
          <a:ln>
            <a:noFill/>
          </a:ln>
        </p:spPr>
        <p:txBody>
          <a:bodyPr anchorCtr="0" anchor="ctr" bIns="45700" lIns="91425" spcFirstLastPara="1" rIns="91425" wrap="square" tIns="45700">
            <a:normAutofit/>
          </a:bodyPr>
          <a:lstStyle>
            <a:lvl1pPr indent="0" lvl="0" marL="0" marR="0" algn="l">
              <a:spcBef>
                <a:spcPts val="0"/>
              </a:spcBef>
              <a:spcAft>
                <a:spcPts val="0"/>
              </a:spcAft>
              <a:buClr>
                <a:srgbClr val="0070C0"/>
              </a:buClr>
              <a:buFont typeface="Calibri"/>
              <a:buNone/>
              <a:defRPr b="1" sz="4000">
                <a:solidFill>
                  <a:srgbClr val="0070C0"/>
                </a:solidFill>
              </a:defRPr>
            </a:lvl1pPr>
            <a:lvl2pPr indent="0" lvl="1" marL="0" marR="0" algn="l">
              <a:spcBef>
                <a:spcPts val="0"/>
              </a:spcBef>
              <a:spcAft>
                <a:spcPts val="0"/>
              </a:spcAft>
              <a:buClr>
                <a:srgbClr val="0070C0"/>
              </a:buClr>
              <a:buFont typeface="Calibri"/>
              <a:buNone/>
              <a:defRPr b="1" sz="4000">
                <a:solidFill>
                  <a:srgbClr val="0070C0"/>
                </a:solidFill>
              </a:defRPr>
            </a:lvl2pPr>
            <a:lvl3pPr indent="0" lvl="2" marL="0" marR="0" algn="l">
              <a:spcBef>
                <a:spcPts val="0"/>
              </a:spcBef>
              <a:spcAft>
                <a:spcPts val="0"/>
              </a:spcAft>
              <a:buClr>
                <a:srgbClr val="0070C0"/>
              </a:buClr>
              <a:buFont typeface="Calibri"/>
              <a:buNone/>
              <a:defRPr b="1" sz="4000">
                <a:solidFill>
                  <a:srgbClr val="0070C0"/>
                </a:solidFill>
              </a:defRPr>
            </a:lvl3pPr>
            <a:lvl4pPr indent="0" lvl="3" marL="0" marR="0" algn="l">
              <a:spcBef>
                <a:spcPts val="0"/>
              </a:spcBef>
              <a:spcAft>
                <a:spcPts val="0"/>
              </a:spcAft>
              <a:buClr>
                <a:srgbClr val="0070C0"/>
              </a:buClr>
              <a:buFont typeface="Calibri"/>
              <a:buNone/>
              <a:defRPr b="1" sz="4000">
                <a:solidFill>
                  <a:srgbClr val="0070C0"/>
                </a:solidFill>
              </a:defRPr>
            </a:lvl4pPr>
            <a:lvl5pPr indent="0" lvl="4" marL="0" marR="0" algn="l">
              <a:spcBef>
                <a:spcPts val="0"/>
              </a:spcBef>
              <a:spcAft>
                <a:spcPts val="0"/>
              </a:spcAft>
              <a:buClr>
                <a:srgbClr val="0070C0"/>
              </a:buClr>
              <a:buFont typeface="Calibri"/>
              <a:buNone/>
              <a:defRPr b="1" sz="4000">
                <a:solidFill>
                  <a:srgbClr val="0070C0"/>
                </a:solidFill>
              </a:defRPr>
            </a:lvl5pPr>
            <a:lvl6pPr indent="0" lvl="5" marL="0" marR="0" algn="l">
              <a:spcBef>
                <a:spcPts val="0"/>
              </a:spcBef>
              <a:spcAft>
                <a:spcPts val="0"/>
              </a:spcAft>
              <a:buClr>
                <a:srgbClr val="0070C0"/>
              </a:buClr>
              <a:buFont typeface="Calibri"/>
              <a:buNone/>
              <a:defRPr b="1" sz="4000">
                <a:solidFill>
                  <a:srgbClr val="0070C0"/>
                </a:solidFill>
              </a:defRPr>
            </a:lvl6pPr>
            <a:lvl7pPr indent="0" lvl="6" marL="0" marR="0" algn="l">
              <a:spcBef>
                <a:spcPts val="0"/>
              </a:spcBef>
              <a:spcAft>
                <a:spcPts val="0"/>
              </a:spcAft>
              <a:buClr>
                <a:srgbClr val="0070C0"/>
              </a:buClr>
              <a:buFont typeface="Calibri"/>
              <a:buNone/>
              <a:defRPr b="1" sz="4000">
                <a:solidFill>
                  <a:srgbClr val="0070C0"/>
                </a:solidFill>
              </a:defRPr>
            </a:lvl7pPr>
            <a:lvl8pPr indent="0" lvl="7" marL="0" marR="0" algn="l">
              <a:spcBef>
                <a:spcPts val="0"/>
              </a:spcBef>
              <a:spcAft>
                <a:spcPts val="0"/>
              </a:spcAft>
              <a:buClr>
                <a:srgbClr val="0070C0"/>
              </a:buClr>
              <a:buFont typeface="Calibri"/>
              <a:buNone/>
              <a:defRPr b="1" sz="4000">
                <a:solidFill>
                  <a:srgbClr val="0070C0"/>
                </a:solidFill>
              </a:defRPr>
            </a:lvl8pPr>
            <a:lvl9pPr indent="0" lvl="8" marL="0" marR="0" algn="l">
              <a:spcBef>
                <a:spcPts val="0"/>
              </a:spcBef>
              <a:spcAft>
                <a:spcPts val="0"/>
              </a:spcAft>
              <a:buClr>
                <a:srgbClr val="0070C0"/>
              </a:buClr>
              <a:buFont typeface="Calibri"/>
              <a:buNone/>
              <a:defRPr b="1" sz="4000">
                <a:solidFill>
                  <a:srgbClr val="0070C0"/>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2">
  <p:cSld name="TITLE_3">
    <p:spTree>
      <p:nvGrpSpPr>
        <p:cNvPr id="72" name="Shape 72"/>
        <p:cNvGrpSpPr/>
        <p:nvPr/>
      </p:nvGrpSpPr>
      <p:grpSpPr>
        <a:xfrm>
          <a:off x="0" y="0"/>
          <a:ext cx="0" cy="0"/>
          <a:chOff x="0" y="0"/>
          <a:chExt cx="0" cy="0"/>
        </a:xfrm>
      </p:grpSpPr>
      <p:pic>
        <p:nvPicPr>
          <p:cNvPr descr="logo_Oziveni_2017.jpg" id="73" name="Google Shape;73;p16"/>
          <p:cNvPicPr preferRelativeResize="0"/>
          <p:nvPr/>
        </p:nvPicPr>
        <p:blipFill rotWithShape="1">
          <a:blip r:embed="rId2">
            <a:alphaModFix/>
          </a:blip>
          <a:srcRect b="0" l="0" r="51958" t="61954"/>
          <a:stretch/>
        </p:blipFill>
        <p:spPr>
          <a:xfrm>
            <a:off x="6961450" y="-4116"/>
            <a:ext cx="2182550" cy="1298868"/>
          </a:xfrm>
          <a:prstGeom prst="rect">
            <a:avLst/>
          </a:prstGeom>
          <a:noFill/>
          <a:ln>
            <a:noFill/>
          </a:ln>
        </p:spPr>
      </p:pic>
      <p:sp>
        <p:nvSpPr>
          <p:cNvPr id="74" name="Google Shape;74;p16"/>
          <p:cNvSpPr txBox="1"/>
          <p:nvPr>
            <p:ph idx="1" type="subTitle"/>
          </p:nvPr>
        </p:nvSpPr>
        <p:spPr>
          <a:xfrm>
            <a:off x="271125" y="1195031"/>
            <a:ext cx="8015700" cy="3300000"/>
          </a:xfrm>
          <a:prstGeom prst="rect">
            <a:avLst/>
          </a:prstGeom>
        </p:spPr>
        <p:txBody>
          <a:bodyPr anchorCtr="0" anchor="t" bIns="91425" lIns="91425" spcFirstLastPara="1" rIns="91425" wrap="square" tIns="91425">
            <a:normAutofit/>
          </a:bodyPr>
          <a:lstStyle>
            <a:lvl1pPr lvl="0">
              <a:spcBef>
                <a:spcPts val="0"/>
              </a:spcBef>
              <a:spcAft>
                <a:spcPts val="0"/>
              </a:spcAft>
              <a:buNone/>
              <a:defRPr/>
            </a:lvl1pPr>
            <a:lvl2pPr lvl="1" algn="l">
              <a:spcBef>
                <a:spcPts val="1200"/>
              </a:spcBef>
              <a:spcAft>
                <a:spcPts val="0"/>
              </a:spcAft>
              <a:buNone/>
              <a:defRPr/>
            </a:lvl2pPr>
            <a:lvl3pPr lvl="2" algn="l">
              <a:spcBef>
                <a:spcPts val="1200"/>
              </a:spcBef>
              <a:spcAft>
                <a:spcPts val="0"/>
              </a:spcAft>
              <a:buNone/>
              <a:defRPr/>
            </a:lvl3pPr>
            <a:lvl4pPr lvl="3" algn="l">
              <a:spcBef>
                <a:spcPts val="1200"/>
              </a:spcBef>
              <a:spcAft>
                <a:spcPts val="0"/>
              </a:spcAft>
              <a:buNone/>
              <a:defRPr/>
            </a:lvl4pPr>
            <a:lvl5pPr lvl="4" algn="l">
              <a:spcBef>
                <a:spcPts val="1200"/>
              </a:spcBef>
              <a:spcAft>
                <a:spcPts val="0"/>
              </a:spcAft>
              <a:buNone/>
              <a:defRPr/>
            </a:lvl5pPr>
            <a:lvl6pPr lvl="5" algn="l">
              <a:spcBef>
                <a:spcPts val="1200"/>
              </a:spcBef>
              <a:spcAft>
                <a:spcPts val="0"/>
              </a:spcAft>
              <a:buNone/>
              <a:defRPr/>
            </a:lvl6pPr>
            <a:lvl7pPr lvl="6" algn="l">
              <a:spcBef>
                <a:spcPts val="1200"/>
              </a:spcBef>
              <a:spcAft>
                <a:spcPts val="0"/>
              </a:spcAft>
              <a:buNone/>
              <a:defRPr/>
            </a:lvl7pPr>
            <a:lvl8pPr lvl="7" algn="l">
              <a:spcBef>
                <a:spcPts val="1200"/>
              </a:spcBef>
              <a:spcAft>
                <a:spcPts val="0"/>
              </a:spcAft>
              <a:buNone/>
              <a:defRPr/>
            </a:lvl8pPr>
            <a:lvl9pPr lvl="8" algn="l">
              <a:spcBef>
                <a:spcPts val="1200"/>
              </a:spcBef>
              <a:spcAft>
                <a:spcPts val="1200"/>
              </a:spcAft>
              <a:buNone/>
              <a:defRPr/>
            </a:lvl9pPr>
          </a:lstStyle>
          <a:p/>
        </p:txBody>
      </p:sp>
      <p:pic>
        <p:nvPicPr>
          <p:cNvPr descr="logo_Oziveni_2017.jpg" id="75" name="Google Shape;75;p16"/>
          <p:cNvPicPr preferRelativeResize="0"/>
          <p:nvPr/>
        </p:nvPicPr>
        <p:blipFill>
          <a:blip r:embed="rId2">
            <a:alphaModFix/>
          </a:blip>
          <a:stretch>
            <a:fillRect/>
          </a:stretch>
        </p:blipFill>
        <p:spPr>
          <a:xfrm>
            <a:off x="85175" y="4494881"/>
            <a:ext cx="598520" cy="599700"/>
          </a:xfrm>
          <a:prstGeom prst="rect">
            <a:avLst/>
          </a:prstGeom>
          <a:noFill/>
          <a:ln>
            <a:noFill/>
          </a:ln>
        </p:spPr>
      </p:pic>
      <p:cxnSp>
        <p:nvCxnSpPr>
          <p:cNvPr id="76" name="Google Shape;76;p16"/>
          <p:cNvCxnSpPr/>
          <p:nvPr/>
        </p:nvCxnSpPr>
        <p:spPr>
          <a:xfrm flipH="1" rot="10800000">
            <a:off x="271127" y="915701"/>
            <a:ext cx="6898500" cy="9900"/>
          </a:xfrm>
          <a:prstGeom prst="straightConnector1">
            <a:avLst/>
          </a:prstGeom>
          <a:solidFill>
            <a:srgbClr val="00B8FF"/>
          </a:solidFill>
          <a:ln cap="flat" cmpd="sng" w="22225">
            <a:solidFill>
              <a:srgbClr val="0070C0"/>
            </a:solidFill>
            <a:prstDash val="solid"/>
            <a:round/>
            <a:headEnd len="sm" w="sm" type="none"/>
            <a:tailEnd len="sm" w="sm" type="none"/>
          </a:ln>
        </p:spPr>
      </p:cxnSp>
      <p:sp>
        <p:nvSpPr>
          <p:cNvPr id="77" name="Google Shape;77;p16"/>
          <p:cNvSpPr txBox="1"/>
          <p:nvPr>
            <p:ph type="title"/>
          </p:nvPr>
        </p:nvSpPr>
        <p:spPr>
          <a:xfrm>
            <a:off x="271125" y="180019"/>
            <a:ext cx="6690300" cy="930600"/>
          </a:xfrm>
          <a:prstGeom prst="rect">
            <a:avLst/>
          </a:prstGeom>
          <a:noFill/>
          <a:ln>
            <a:noFill/>
          </a:ln>
        </p:spPr>
        <p:txBody>
          <a:bodyPr anchorCtr="0" anchor="ctr" bIns="45700" lIns="91425" spcFirstLastPara="1" rIns="91425" wrap="square" tIns="45700">
            <a:normAutofit/>
          </a:bodyPr>
          <a:lstStyle>
            <a:lvl1pPr indent="0" lvl="0" marL="0" marR="0" algn="l">
              <a:spcBef>
                <a:spcPts val="0"/>
              </a:spcBef>
              <a:spcAft>
                <a:spcPts val="0"/>
              </a:spcAft>
              <a:buClr>
                <a:srgbClr val="0070C0"/>
              </a:buClr>
              <a:buFont typeface="Calibri"/>
              <a:buNone/>
              <a:defRPr b="1" sz="4000">
                <a:solidFill>
                  <a:srgbClr val="0070C0"/>
                </a:solidFill>
              </a:defRPr>
            </a:lvl1pPr>
            <a:lvl2pPr indent="0" lvl="1" marL="0" marR="0" algn="l">
              <a:spcBef>
                <a:spcPts val="0"/>
              </a:spcBef>
              <a:spcAft>
                <a:spcPts val="0"/>
              </a:spcAft>
              <a:buClr>
                <a:srgbClr val="0070C0"/>
              </a:buClr>
              <a:buFont typeface="Calibri"/>
              <a:buNone/>
              <a:defRPr b="1" sz="4000">
                <a:solidFill>
                  <a:srgbClr val="0070C0"/>
                </a:solidFill>
              </a:defRPr>
            </a:lvl2pPr>
            <a:lvl3pPr indent="0" lvl="2" marL="0" marR="0" algn="l">
              <a:spcBef>
                <a:spcPts val="0"/>
              </a:spcBef>
              <a:spcAft>
                <a:spcPts val="0"/>
              </a:spcAft>
              <a:buClr>
                <a:srgbClr val="0070C0"/>
              </a:buClr>
              <a:buFont typeface="Calibri"/>
              <a:buNone/>
              <a:defRPr b="1" sz="4000">
                <a:solidFill>
                  <a:srgbClr val="0070C0"/>
                </a:solidFill>
              </a:defRPr>
            </a:lvl3pPr>
            <a:lvl4pPr indent="0" lvl="3" marL="0" marR="0" algn="l">
              <a:spcBef>
                <a:spcPts val="0"/>
              </a:spcBef>
              <a:spcAft>
                <a:spcPts val="0"/>
              </a:spcAft>
              <a:buClr>
                <a:srgbClr val="0070C0"/>
              </a:buClr>
              <a:buFont typeface="Calibri"/>
              <a:buNone/>
              <a:defRPr b="1" sz="4000">
                <a:solidFill>
                  <a:srgbClr val="0070C0"/>
                </a:solidFill>
              </a:defRPr>
            </a:lvl4pPr>
            <a:lvl5pPr indent="0" lvl="4" marL="0" marR="0" algn="l">
              <a:spcBef>
                <a:spcPts val="0"/>
              </a:spcBef>
              <a:spcAft>
                <a:spcPts val="0"/>
              </a:spcAft>
              <a:buClr>
                <a:srgbClr val="0070C0"/>
              </a:buClr>
              <a:buFont typeface="Calibri"/>
              <a:buNone/>
              <a:defRPr b="1" sz="4000">
                <a:solidFill>
                  <a:srgbClr val="0070C0"/>
                </a:solidFill>
              </a:defRPr>
            </a:lvl5pPr>
            <a:lvl6pPr indent="0" lvl="5" marL="0" marR="0" algn="l">
              <a:spcBef>
                <a:spcPts val="0"/>
              </a:spcBef>
              <a:spcAft>
                <a:spcPts val="0"/>
              </a:spcAft>
              <a:buClr>
                <a:srgbClr val="0070C0"/>
              </a:buClr>
              <a:buFont typeface="Calibri"/>
              <a:buNone/>
              <a:defRPr b="1" sz="4000">
                <a:solidFill>
                  <a:srgbClr val="0070C0"/>
                </a:solidFill>
              </a:defRPr>
            </a:lvl6pPr>
            <a:lvl7pPr indent="0" lvl="6" marL="0" marR="0" algn="l">
              <a:spcBef>
                <a:spcPts val="0"/>
              </a:spcBef>
              <a:spcAft>
                <a:spcPts val="0"/>
              </a:spcAft>
              <a:buClr>
                <a:srgbClr val="0070C0"/>
              </a:buClr>
              <a:buFont typeface="Calibri"/>
              <a:buNone/>
              <a:defRPr b="1" sz="4000">
                <a:solidFill>
                  <a:srgbClr val="0070C0"/>
                </a:solidFill>
              </a:defRPr>
            </a:lvl7pPr>
            <a:lvl8pPr indent="0" lvl="7" marL="0" marR="0" algn="l">
              <a:spcBef>
                <a:spcPts val="0"/>
              </a:spcBef>
              <a:spcAft>
                <a:spcPts val="0"/>
              </a:spcAft>
              <a:buClr>
                <a:srgbClr val="0070C0"/>
              </a:buClr>
              <a:buFont typeface="Calibri"/>
              <a:buNone/>
              <a:defRPr b="1" sz="4000">
                <a:solidFill>
                  <a:srgbClr val="0070C0"/>
                </a:solidFill>
              </a:defRPr>
            </a:lvl8pPr>
            <a:lvl9pPr indent="0" lvl="8" marL="0" marR="0" algn="l">
              <a:spcBef>
                <a:spcPts val="0"/>
              </a:spcBef>
              <a:spcAft>
                <a:spcPts val="0"/>
              </a:spcAft>
              <a:buClr>
                <a:srgbClr val="0070C0"/>
              </a:buClr>
              <a:buFont typeface="Calibri"/>
              <a:buNone/>
              <a:defRPr b="1" sz="4000">
                <a:solidFill>
                  <a:srgbClr val="0070C0"/>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type="title">
  <p:cSld name="TITLE">
    <p:spTree>
      <p:nvGrpSpPr>
        <p:cNvPr id="84" name="Shape 84"/>
        <p:cNvGrpSpPr/>
        <p:nvPr/>
      </p:nvGrpSpPr>
      <p:grpSpPr>
        <a:xfrm>
          <a:off x="0" y="0"/>
          <a:ext cx="0" cy="0"/>
          <a:chOff x="0" y="0"/>
          <a:chExt cx="0" cy="0"/>
        </a:xfrm>
      </p:grpSpPr>
      <p:pic>
        <p:nvPicPr>
          <p:cNvPr descr="logo_Oziveni_2017.jpg" id="85" name="Google Shape;85;p18"/>
          <p:cNvPicPr preferRelativeResize="0"/>
          <p:nvPr/>
        </p:nvPicPr>
        <p:blipFill rotWithShape="1">
          <a:blip r:embed="rId2">
            <a:alphaModFix/>
          </a:blip>
          <a:srcRect b="0" l="0" r="51958" t="61954"/>
          <a:stretch/>
        </p:blipFill>
        <p:spPr>
          <a:xfrm>
            <a:off x="6961450" y="-4116"/>
            <a:ext cx="2182550" cy="1298868"/>
          </a:xfrm>
          <a:prstGeom prst="rect">
            <a:avLst/>
          </a:prstGeom>
          <a:noFill/>
          <a:ln>
            <a:noFill/>
          </a:ln>
        </p:spPr>
      </p:pic>
      <p:sp>
        <p:nvSpPr>
          <p:cNvPr id="86" name="Google Shape;86;p18"/>
          <p:cNvSpPr txBox="1"/>
          <p:nvPr>
            <p:ph idx="1" type="subTitle"/>
          </p:nvPr>
        </p:nvSpPr>
        <p:spPr>
          <a:xfrm>
            <a:off x="271125" y="1195031"/>
            <a:ext cx="8015700" cy="3300000"/>
          </a:xfrm>
          <a:prstGeom prst="rect">
            <a:avLst/>
          </a:prstGeom>
        </p:spPr>
        <p:txBody>
          <a:bodyPr anchorCtr="0" anchor="t" bIns="91425" lIns="91425" spcFirstLastPara="1" rIns="91425" wrap="square" tIns="91425">
            <a:noAutofit/>
          </a:bodyPr>
          <a:lstStyle>
            <a:lvl1pPr lvl="0">
              <a:spcBef>
                <a:spcPts val="640"/>
              </a:spcBef>
              <a:spcAft>
                <a:spcPts val="0"/>
              </a:spcAft>
              <a:buNone/>
              <a:defRPr/>
            </a:lvl1pPr>
            <a:lvl2pPr lvl="1" algn="l">
              <a:spcBef>
                <a:spcPts val="640"/>
              </a:spcBef>
              <a:spcAft>
                <a:spcPts val="0"/>
              </a:spcAft>
              <a:buNone/>
              <a:defRPr/>
            </a:lvl2pPr>
            <a:lvl3pPr lvl="2" algn="l">
              <a:spcBef>
                <a:spcPts val="640"/>
              </a:spcBef>
              <a:spcAft>
                <a:spcPts val="0"/>
              </a:spcAft>
              <a:buNone/>
              <a:defRPr/>
            </a:lvl3pPr>
            <a:lvl4pPr lvl="3" algn="l">
              <a:spcBef>
                <a:spcPts val="640"/>
              </a:spcBef>
              <a:spcAft>
                <a:spcPts val="0"/>
              </a:spcAft>
              <a:buNone/>
              <a:defRPr/>
            </a:lvl4pPr>
            <a:lvl5pPr lvl="4" algn="l">
              <a:spcBef>
                <a:spcPts val="640"/>
              </a:spcBef>
              <a:spcAft>
                <a:spcPts val="0"/>
              </a:spcAft>
              <a:buNone/>
              <a:defRPr/>
            </a:lvl5pPr>
            <a:lvl6pPr lvl="5" algn="l">
              <a:spcBef>
                <a:spcPts val="640"/>
              </a:spcBef>
              <a:spcAft>
                <a:spcPts val="0"/>
              </a:spcAft>
              <a:buNone/>
              <a:defRPr/>
            </a:lvl6pPr>
            <a:lvl7pPr lvl="6" algn="l">
              <a:spcBef>
                <a:spcPts val="640"/>
              </a:spcBef>
              <a:spcAft>
                <a:spcPts val="0"/>
              </a:spcAft>
              <a:buNone/>
              <a:defRPr/>
            </a:lvl7pPr>
            <a:lvl8pPr lvl="7" algn="l">
              <a:spcBef>
                <a:spcPts val="640"/>
              </a:spcBef>
              <a:spcAft>
                <a:spcPts val="0"/>
              </a:spcAft>
              <a:buNone/>
              <a:defRPr/>
            </a:lvl8pPr>
            <a:lvl9pPr lvl="8" algn="l">
              <a:spcBef>
                <a:spcPts val="640"/>
              </a:spcBef>
              <a:spcAft>
                <a:spcPts val="0"/>
              </a:spcAft>
              <a:buNone/>
              <a:defRPr/>
            </a:lvl9pPr>
          </a:lstStyle>
          <a:p/>
        </p:txBody>
      </p:sp>
      <p:pic>
        <p:nvPicPr>
          <p:cNvPr descr="logo_Oziveni_2017.jpg" id="87" name="Google Shape;87;p18"/>
          <p:cNvPicPr preferRelativeResize="0"/>
          <p:nvPr/>
        </p:nvPicPr>
        <p:blipFill>
          <a:blip r:embed="rId2">
            <a:alphaModFix/>
          </a:blip>
          <a:stretch>
            <a:fillRect/>
          </a:stretch>
        </p:blipFill>
        <p:spPr>
          <a:xfrm>
            <a:off x="85175" y="4494881"/>
            <a:ext cx="598520" cy="599700"/>
          </a:xfrm>
          <a:prstGeom prst="rect">
            <a:avLst/>
          </a:prstGeom>
          <a:noFill/>
          <a:ln>
            <a:noFill/>
          </a:ln>
        </p:spPr>
      </p:pic>
      <p:cxnSp>
        <p:nvCxnSpPr>
          <p:cNvPr id="88" name="Google Shape;88;p18"/>
          <p:cNvCxnSpPr/>
          <p:nvPr/>
        </p:nvCxnSpPr>
        <p:spPr>
          <a:xfrm flipH="1" rot="10800000">
            <a:off x="271127" y="915701"/>
            <a:ext cx="6898500" cy="9900"/>
          </a:xfrm>
          <a:prstGeom prst="straightConnector1">
            <a:avLst/>
          </a:prstGeom>
          <a:solidFill>
            <a:srgbClr val="00B8FF"/>
          </a:solidFill>
          <a:ln cap="flat" cmpd="sng" w="22225">
            <a:solidFill>
              <a:srgbClr val="0070C0"/>
            </a:solidFill>
            <a:prstDash val="solid"/>
            <a:round/>
            <a:headEnd len="sm" w="sm" type="none"/>
            <a:tailEnd len="sm" w="sm" type="none"/>
          </a:ln>
        </p:spPr>
      </p:cxnSp>
      <p:sp>
        <p:nvSpPr>
          <p:cNvPr id="89" name="Google Shape;89;p18"/>
          <p:cNvSpPr txBox="1"/>
          <p:nvPr>
            <p:ph type="title"/>
          </p:nvPr>
        </p:nvSpPr>
        <p:spPr>
          <a:xfrm>
            <a:off x="271125" y="180019"/>
            <a:ext cx="6690300" cy="930600"/>
          </a:xfrm>
          <a:prstGeom prst="rect">
            <a:avLst/>
          </a:prstGeom>
          <a:noFill/>
          <a:ln>
            <a:noFill/>
          </a:ln>
        </p:spPr>
        <p:txBody>
          <a:bodyPr anchorCtr="0" anchor="ctr" bIns="45700" lIns="91425" spcFirstLastPara="1" rIns="91425" wrap="square" tIns="45700">
            <a:noAutofit/>
          </a:bodyPr>
          <a:lstStyle>
            <a:lvl1pPr indent="0" lvl="0" marL="0" marR="0" algn="l">
              <a:spcBef>
                <a:spcPts val="0"/>
              </a:spcBef>
              <a:spcAft>
                <a:spcPts val="0"/>
              </a:spcAft>
              <a:buClr>
                <a:srgbClr val="0070C0"/>
              </a:buClr>
              <a:buFont typeface="Calibri"/>
              <a:buNone/>
              <a:defRPr b="1" sz="4000">
                <a:solidFill>
                  <a:srgbClr val="0070C0"/>
                </a:solidFill>
              </a:defRPr>
            </a:lvl1pPr>
            <a:lvl2pPr indent="0" lvl="1" marL="0" marR="0" algn="l">
              <a:spcBef>
                <a:spcPts val="0"/>
              </a:spcBef>
              <a:spcAft>
                <a:spcPts val="0"/>
              </a:spcAft>
              <a:buClr>
                <a:srgbClr val="0070C0"/>
              </a:buClr>
              <a:buFont typeface="Calibri"/>
              <a:buNone/>
              <a:defRPr b="1" sz="4000">
                <a:solidFill>
                  <a:srgbClr val="0070C0"/>
                </a:solidFill>
              </a:defRPr>
            </a:lvl2pPr>
            <a:lvl3pPr indent="0" lvl="2" marL="0" marR="0" algn="l">
              <a:spcBef>
                <a:spcPts val="0"/>
              </a:spcBef>
              <a:spcAft>
                <a:spcPts val="0"/>
              </a:spcAft>
              <a:buClr>
                <a:srgbClr val="0070C0"/>
              </a:buClr>
              <a:buFont typeface="Calibri"/>
              <a:buNone/>
              <a:defRPr b="1" sz="4000">
                <a:solidFill>
                  <a:srgbClr val="0070C0"/>
                </a:solidFill>
              </a:defRPr>
            </a:lvl3pPr>
            <a:lvl4pPr indent="0" lvl="3" marL="0" marR="0" algn="l">
              <a:spcBef>
                <a:spcPts val="0"/>
              </a:spcBef>
              <a:spcAft>
                <a:spcPts val="0"/>
              </a:spcAft>
              <a:buClr>
                <a:srgbClr val="0070C0"/>
              </a:buClr>
              <a:buFont typeface="Calibri"/>
              <a:buNone/>
              <a:defRPr b="1" sz="4000">
                <a:solidFill>
                  <a:srgbClr val="0070C0"/>
                </a:solidFill>
              </a:defRPr>
            </a:lvl4pPr>
            <a:lvl5pPr indent="0" lvl="4" marL="0" marR="0" algn="l">
              <a:spcBef>
                <a:spcPts val="0"/>
              </a:spcBef>
              <a:spcAft>
                <a:spcPts val="0"/>
              </a:spcAft>
              <a:buClr>
                <a:srgbClr val="0070C0"/>
              </a:buClr>
              <a:buFont typeface="Calibri"/>
              <a:buNone/>
              <a:defRPr b="1" sz="4000">
                <a:solidFill>
                  <a:srgbClr val="0070C0"/>
                </a:solidFill>
              </a:defRPr>
            </a:lvl5pPr>
            <a:lvl6pPr indent="0" lvl="5" marL="0" marR="0" algn="l">
              <a:spcBef>
                <a:spcPts val="0"/>
              </a:spcBef>
              <a:spcAft>
                <a:spcPts val="0"/>
              </a:spcAft>
              <a:buClr>
                <a:srgbClr val="0070C0"/>
              </a:buClr>
              <a:buFont typeface="Calibri"/>
              <a:buNone/>
              <a:defRPr b="1" sz="4000">
                <a:solidFill>
                  <a:srgbClr val="0070C0"/>
                </a:solidFill>
              </a:defRPr>
            </a:lvl6pPr>
            <a:lvl7pPr indent="0" lvl="6" marL="0" marR="0" algn="l">
              <a:spcBef>
                <a:spcPts val="0"/>
              </a:spcBef>
              <a:spcAft>
                <a:spcPts val="0"/>
              </a:spcAft>
              <a:buClr>
                <a:srgbClr val="0070C0"/>
              </a:buClr>
              <a:buFont typeface="Calibri"/>
              <a:buNone/>
              <a:defRPr b="1" sz="4000">
                <a:solidFill>
                  <a:srgbClr val="0070C0"/>
                </a:solidFill>
              </a:defRPr>
            </a:lvl7pPr>
            <a:lvl8pPr indent="0" lvl="7" marL="0" marR="0" algn="l">
              <a:spcBef>
                <a:spcPts val="0"/>
              </a:spcBef>
              <a:spcAft>
                <a:spcPts val="0"/>
              </a:spcAft>
              <a:buClr>
                <a:srgbClr val="0070C0"/>
              </a:buClr>
              <a:buFont typeface="Calibri"/>
              <a:buNone/>
              <a:defRPr b="1" sz="4000">
                <a:solidFill>
                  <a:srgbClr val="0070C0"/>
                </a:solidFill>
              </a:defRPr>
            </a:lvl8pPr>
            <a:lvl9pPr indent="0" lvl="8" marL="0" marR="0" algn="l">
              <a:spcBef>
                <a:spcPts val="0"/>
              </a:spcBef>
              <a:spcAft>
                <a:spcPts val="0"/>
              </a:spcAft>
              <a:buClr>
                <a:srgbClr val="0070C0"/>
              </a:buClr>
              <a:buFont typeface="Calibri"/>
              <a:buNone/>
              <a:defRPr b="1" sz="4000">
                <a:solidFill>
                  <a:srgbClr val="0070C0"/>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type="obj">
  <p:cSld name="OBJECT">
    <p:spTree>
      <p:nvGrpSpPr>
        <p:cNvPr id="90" name="Shape 90"/>
        <p:cNvGrpSpPr/>
        <p:nvPr/>
      </p:nvGrpSpPr>
      <p:grpSpPr>
        <a:xfrm>
          <a:off x="0" y="0"/>
          <a:ext cx="0" cy="0"/>
          <a:chOff x="0" y="0"/>
          <a:chExt cx="0" cy="0"/>
        </a:xfrm>
      </p:grpSpPr>
      <p:sp>
        <p:nvSpPr>
          <p:cNvPr id="91" name="Google Shape;91;p19"/>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92" name="Google Shape;92;p19"/>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3" name="Google Shape;93;p19"/>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4" name="Google Shape;94;p19"/>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5" name="Google Shape;95;p1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Calibri"/>
                <a:ea typeface="Calibri"/>
                <a:cs typeface="Calibri"/>
                <a:sym typeface="Calibri"/>
              </a:defRPr>
            </a:lvl1pPr>
            <a:lvl2pPr indent="0" lvl="1" marL="0" marR="0" algn="r">
              <a:spcBef>
                <a:spcPts val="0"/>
              </a:spcBef>
              <a:buNone/>
              <a:defRPr b="0" i="0" sz="1200" u="none" cap="none" strike="noStrike">
                <a:solidFill>
                  <a:srgbClr val="888888"/>
                </a:solidFill>
                <a:latin typeface="Calibri"/>
                <a:ea typeface="Calibri"/>
                <a:cs typeface="Calibri"/>
                <a:sym typeface="Calibri"/>
              </a:defRPr>
            </a:lvl2pPr>
            <a:lvl3pPr indent="0" lvl="2" marL="0" marR="0" algn="r">
              <a:spcBef>
                <a:spcPts val="0"/>
              </a:spcBef>
              <a:buNone/>
              <a:defRPr b="0" i="0" sz="1200" u="none" cap="none" strike="noStrike">
                <a:solidFill>
                  <a:srgbClr val="888888"/>
                </a:solidFill>
                <a:latin typeface="Calibri"/>
                <a:ea typeface="Calibri"/>
                <a:cs typeface="Calibri"/>
                <a:sym typeface="Calibri"/>
              </a:defRPr>
            </a:lvl3pPr>
            <a:lvl4pPr indent="0" lvl="3" marL="0" marR="0" algn="r">
              <a:spcBef>
                <a:spcPts val="0"/>
              </a:spcBef>
              <a:buNone/>
              <a:defRPr b="0" i="0" sz="1200" u="none" cap="none" strike="noStrike">
                <a:solidFill>
                  <a:srgbClr val="888888"/>
                </a:solidFill>
                <a:latin typeface="Calibri"/>
                <a:ea typeface="Calibri"/>
                <a:cs typeface="Calibri"/>
                <a:sym typeface="Calibri"/>
              </a:defRPr>
            </a:lvl4pPr>
            <a:lvl5pPr indent="0" lvl="4" marL="0" marR="0" algn="r">
              <a:spcBef>
                <a:spcPts val="0"/>
              </a:spcBef>
              <a:buNone/>
              <a:defRPr b="0" i="0" sz="1200" u="none" cap="none" strike="noStrike">
                <a:solidFill>
                  <a:srgbClr val="888888"/>
                </a:solidFill>
                <a:latin typeface="Calibri"/>
                <a:ea typeface="Calibri"/>
                <a:cs typeface="Calibri"/>
                <a:sym typeface="Calibri"/>
              </a:defRPr>
            </a:lvl5pPr>
            <a:lvl6pPr indent="0" lvl="5" marL="0" marR="0" algn="r">
              <a:spcBef>
                <a:spcPts val="0"/>
              </a:spcBef>
              <a:buNone/>
              <a:defRPr b="0" i="0" sz="1200" u="none" cap="none" strike="noStrike">
                <a:solidFill>
                  <a:srgbClr val="888888"/>
                </a:solidFill>
                <a:latin typeface="Calibri"/>
                <a:ea typeface="Calibri"/>
                <a:cs typeface="Calibri"/>
                <a:sym typeface="Calibri"/>
              </a:defRPr>
            </a:lvl6pPr>
            <a:lvl7pPr indent="0" lvl="6" marL="0" marR="0" algn="r">
              <a:spcBef>
                <a:spcPts val="0"/>
              </a:spcBef>
              <a:buNone/>
              <a:defRPr b="0" i="0" sz="1200" u="none" cap="none" strike="noStrike">
                <a:solidFill>
                  <a:srgbClr val="888888"/>
                </a:solidFill>
                <a:latin typeface="Calibri"/>
                <a:ea typeface="Calibri"/>
                <a:cs typeface="Calibri"/>
                <a:sym typeface="Calibri"/>
              </a:defRPr>
            </a:lvl7pPr>
            <a:lvl8pPr indent="0" lvl="7" marL="0" marR="0" algn="r">
              <a:spcBef>
                <a:spcPts val="0"/>
              </a:spcBef>
              <a:buNone/>
              <a:defRPr b="0" i="0" sz="1200" u="none" cap="none" strike="noStrike">
                <a:solidFill>
                  <a:srgbClr val="888888"/>
                </a:solidFill>
                <a:latin typeface="Calibri"/>
                <a:ea typeface="Calibri"/>
                <a:cs typeface="Calibri"/>
                <a:sym typeface="Calibri"/>
              </a:defRPr>
            </a:lvl8pPr>
            <a:lvl9pPr indent="0" lvl="8" marL="0" marR="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type="twoObj">
  <p:cSld name="TWO_OBJECTS">
    <p:spTree>
      <p:nvGrpSpPr>
        <p:cNvPr id="96" name="Shape 96"/>
        <p:cNvGrpSpPr/>
        <p:nvPr/>
      </p:nvGrpSpPr>
      <p:grpSpPr>
        <a:xfrm>
          <a:off x="0" y="0"/>
          <a:ext cx="0" cy="0"/>
          <a:chOff x="0" y="0"/>
          <a:chExt cx="0" cy="0"/>
        </a:xfrm>
      </p:grpSpPr>
      <p:sp>
        <p:nvSpPr>
          <p:cNvPr id="97" name="Google Shape;97;p20"/>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98" name="Google Shape;98;p20"/>
          <p:cNvSpPr txBox="1"/>
          <p:nvPr>
            <p:ph idx="1" type="body"/>
          </p:nvPr>
        </p:nvSpPr>
        <p:spPr>
          <a:xfrm>
            <a:off x="457200" y="1200150"/>
            <a:ext cx="4038600" cy="3394500"/>
          </a:xfrm>
          <a:prstGeom prst="rect">
            <a:avLst/>
          </a:prstGeom>
          <a:noFill/>
          <a:ln>
            <a:noFill/>
          </a:ln>
        </p:spPr>
        <p:txBody>
          <a:bodyPr anchorCtr="0" anchor="t" bIns="91425" lIns="91425" spcFirstLastPara="1" rIns="91425" wrap="square" tIns="91425">
            <a:noAutofit/>
          </a:bodyPr>
          <a:lstStyle>
            <a:lvl1pPr indent="-406400" lvl="0" marL="457200" marR="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 name="Google Shape;99;p20"/>
          <p:cNvSpPr txBox="1"/>
          <p:nvPr>
            <p:ph idx="2" type="body"/>
          </p:nvPr>
        </p:nvSpPr>
        <p:spPr>
          <a:xfrm>
            <a:off x="4648200" y="1200150"/>
            <a:ext cx="4038600" cy="3394500"/>
          </a:xfrm>
          <a:prstGeom prst="rect">
            <a:avLst/>
          </a:prstGeom>
          <a:noFill/>
          <a:ln>
            <a:noFill/>
          </a:ln>
        </p:spPr>
        <p:txBody>
          <a:bodyPr anchorCtr="0" anchor="t" bIns="91425" lIns="91425" spcFirstLastPara="1" rIns="91425" wrap="square" tIns="91425">
            <a:noAutofit/>
          </a:bodyPr>
          <a:lstStyle>
            <a:lvl1pPr indent="-406400" lvl="0" marL="457200" marR="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20"/>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1" name="Google Shape;101;p20"/>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2" name="Google Shape;102;p2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ovnání" type="twoTxTwoObj">
  <p:cSld name="TWO_OBJECTS_WITH_TEXT">
    <p:spTree>
      <p:nvGrpSpPr>
        <p:cNvPr id="103" name="Shape 103"/>
        <p:cNvGrpSpPr/>
        <p:nvPr/>
      </p:nvGrpSpPr>
      <p:grpSpPr>
        <a:xfrm>
          <a:off x="0" y="0"/>
          <a:ext cx="0" cy="0"/>
          <a:chOff x="0" y="0"/>
          <a:chExt cx="0" cy="0"/>
        </a:xfrm>
      </p:grpSpPr>
      <p:sp>
        <p:nvSpPr>
          <p:cNvPr id="104" name="Google Shape;104;p21"/>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05" name="Google Shape;105;p21"/>
          <p:cNvSpPr txBox="1"/>
          <p:nvPr>
            <p:ph idx="1" type="body"/>
          </p:nvPr>
        </p:nvSpPr>
        <p:spPr>
          <a:xfrm>
            <a:off x="457200" y="1151335"/>
            <a:ext cx="4040100" cy="480000"/>
          </a:xfrm>
          <a:prstGeom prst="rect">
            <a:avLst/>
          </a:prstGeom>
          <a:noFill/>
          <a:ln>
            <a:noFill/>
          </a:ln>
        </p:spPr>
        <p:txBody>
          <a:bodyPr anchorCtr="0" anchor="b" bIns="91425" lIns="91425" spcFirstLastPara="1" rIns="91425" wrap="square" tIns="91425">
            <a:noAutofit/>
          </a:bodyPr>
          <a:lstStyle>
            <a:lvl1pPr indent="-228600" lvl="0" marL="457200" marR="0" algn="l">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algn="l">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algn="l">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106" name="Google Shape;106;p21"/>
          <p:cNvSpPr txBox="1"/>
          <p:nvPr>
            <p:ph idx="2" type="body"/>
          </p:nvPr>
        </p:nvSpPr>
        <p:spPr>
          <a:xfrm>
            <a:off x="457200" y="1631156"/>
            <a:ext cx="4040100" cy="2963400"/>
          </a:xfrm>
          <a:prstGeom prst="rect">
            <a:avLst/>
          </a:prstGeom>
          <a:noFill/>
          <a:ln>
            <a:noFill/>
          </a:ln>
        </p:spPr>
        <p:txBody>
          <a:bodyPr anchorCtr="0" anchor="t" bIns="91425" lIns="91425" spcFirstLastPara="1" rIns="91425" wrap="square" tIns="91425">
            <a:noAutofit/>
          </a:bodyPr>
          <a:lstStyle>
            <a:lvl1pPr indent="-381000" lvl="0" marL="4572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07" name="Google Shape;107;p21"/>
          <p:cNvSpPr txBox="1"/>
          <p:nvPr>
            <p:ph idx="3" type="body"/>
          </p:nvPr>
        </p:nvSpPr>
        <p:spPr>
          <a:xfrm>
            <a:off x="4645025" y="1151335"/>
            <a:ext cx="4041900" cy="480000"/>
          </a:xfrm>
          <a:prstGeom prst="rect">
            <a:avLst/>
          </a:prstGeom>
          <a:noFill/>
          <a:ln>
            <a:noFill/>
          </a:ln>
        </p:spPr>
        <p:txBody>
          <a:bodyPr anchorCtr="0" anchor="b" bIns="91425" lIns="91425" spcFirstLastPara="1" rIns="91425" wrap="square" tIns="91425">
            <a:noAutofit/>
          </a:bodyPr>
          <a:lstStyle>
            <a:lvl1pPr indent="-228600" lvl="0" marL="457200" marR="0" algn="l">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algn="l">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algn="l">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108" name="Google Shape;108;p21"/>
          <p:cNvSpPr txBox="1"/>
          <p:nvPr>
            <p:ph idx="4" type="body"/>
          </p:nvPr>
        </p:nvSpPr>
        <p:spPr>
          <a:xfrm>
            <a:off x="4645025" y="1631156"/>
            <a:ext cx="4041900" cy="2963400"/>
          </a:xfrm>
          <a:prstGeom prst="rect">
            <a:avLst/>
          </a:prstGeom>
          <a:noFill/>
          <a:ln>
            <a:noFill/>
          </a:ln>
        </p:spPr>
        <p:txBody>
          <a:bodyPr anchorCtr="0" anchor="t" bIns="91425" lIns="91425" spcFirstLastPara="1" rIns="91425" wrap="square" tIns="91425">
            <a:noAutofit/>
          </a:bodyPr>
          <a:lstStyle>
            <a:lvl1pPr indent="-381000" lvl="0" marL="4572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09" name="Google Shape;109;p21"/>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0" name="Google Shape;110;p21"/>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1" name="Google Shape;111;p2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áhlaví části" type="secHead">
  <p:cSld name="SECTION_HEADER">
    <p:spTree>
      <p:nvGrpSpPr>
        <p:cNvPr id="112" name="Shape 112"/>
        <p:cNvGrpSpPr/>
        <p:nvPr/>
      </p:nvGrpSpPr>
      <p:grpSpPr>
        <a:xfrm>
          <a:off x="0" y="0"/>
          <a:ext cx="0" cy="0"/>
          <a:chOff x="0" y="0"/>
          <a:chExt cx="0" cy="0"/>
        </a:xfrm>
      </p:grpSpPr>
      <p:sp>
        <p:nvSpPr>
          <p:cNvPr id="113" name="Google Shape;113;p22"/>
          <p:cNvSpPr txBox="1"/>
          <p:nvPr>
            <p:ph type="title"/>
          </p:nvPr>
        </p:nvSpPr>
        <p:spPr>
          <a:xfrm>
            <a:off x="722313" y="3305175"/>
            <a:ext cx="7772400" cy="1021500"/>
          </a:xfrm>
          <a:prstGeom prst="rect">
            <a:avLst/>
          </a:prstGeom>
          <a:noFill/>
          <a:ln>
            <a:noFill/>
          </a:ln>
        </p:spPr>
        <p:txBody>
          <a:bodyPr anchorCtr="0" anchor="t" bIns="91425" lIns="91425" spcFirstLastPara="1" rIns="91425" wrap="square" tIns="91425">
            <a:noAutofit/>
          </a:bodyPr>
          <a:lstStyle>
            <a:lvl1pPr indent="0" lvl="0" marL="0" marR="0" algn="l">
              <a:spcBef>
                <a:spcPts val="0"/>
              </a:spcBef>
              <a:spcAft>
                <a:spcPts val="0"/>
              </a:spcAft>
              <a:buClr>
                <a:schemeClr val="dk1"/>
              </a:buClr>
              <a:buSzPts val="1400"/>
              <a:buFont typeface="Calibri"/>
              <a:buNone/>
              <a:defRPr b="1" i="0" sz="4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14" name="Google Shape;114;p22"/>
          <p:cNvSpPr txBox="1"/>
          <p:nvPr>
            <p:ph idx="1" type="body"/>
          </p:nvPr>
        </p:nvSpPr>
        <p:spPr>
          <a:xfrm>
            <a:off x="722313" y="2180035"/>
            <a:ext cx="7772400" cy="1125300"/>
          </a:xfrm>
          <a:prstGeom prst="rect">
            <a:avLst/>
          </a:prstGeom>
          <a:noFill/>
          <a:ln>
            <a:noFill/>
          </a:ln>
        </p:spPr>
        <p:txBody>
          <a:bodyPr anchorCtr="0" anchor="b" bIns="91425" lIns="91425" spcFirstLastPara="1" rIns="91425" wrap="square" tIns="91425">
            <a:noAutofit/>
          </a:bodyPr>
          <a:lstStyle>
            <a:lvl1pPr indent="-228600" lvl="0" marL="457200" marR="0" algn="l">
              <a:spcBef>
                <a:spcPts val="400"/>
              </a:spcBef>
              <a:spcAft>
                <a:spcPts val="0"/>
              </a:spcAft>
              <a:buClr>
                <a:srgbClr val="888888"/>
              </a:buClr>
              <a:buSzPts val="3200"/>
              <a:buFont typeface="Arial"/>
              <a:buNone/>
              <a:defRPr b="0" i="0" sz="2000" u="none" cap="none" strike="noStrike">
                <a:solidFill>
                  <a:srgbClr val="888888"/>
                </a:solidFill>
                <a:latin typeface="Calibri"/>
                <a:ea typeface="Calibri"/>
                <a:cs typeface="Calibri"/>
                <a:sym typeface="Calibri"/>
              </a:defRPr>
            </a:lvl1pPr>
            <a:lvl2pPr indent="-228600" lvl="1" marL="914400" marR="0" algn="l">
              <a:spcBef>
                <a:spcPts val="360"/>
              </a:spcBef>
              <a:spcAft>
                <a:spcPts val="0"/>
              </a:spcAft>
              <a:buClr>
                <a:srgbClr val="888888"/>
              </a:buClr>
              <a:buSzPts val="2800"/>
              <a:buFont typeface="Arial"/>
              <a:buNone/>
              <a:defRPr b="0" i="0" sz="1800" u="none" cap="none" strike="noStrike">
                <a:solidFill>
                  <a:srgbClr val="888888"/>
                </a:solidFill>
                <a:latin typeface="Calibri"/>
                <a:ea typeface="Calibri"/>
                <a:cs typeface="Calibri"/>
                <a:sym typeface="Calibri"/>
              </a:defRPr>
            </a:lvl2pPr>
            <a:lvl3pPr indent="-228600" lvl="2" marL="1371600" marR="0" algn="l">
              <a:spcBef>
                <a:spcPts val="320"/>
              </a:spcBef>
              <a:spcAft>
                <a:spcPts val="0"/>
              </a:spcAft>
              <a:buClr>
                <a:srgbClr val="888888"/>
              </a:buClr>
              <a:buSzPts val="2400"/>
              <a:buFont typeface="Arial"/>
              <a:buNone/>
              <a:defRPr b="0" i="0" sz="1600" u="none" cap="none" strike="noStrike">
                <a:solidFill>
                  <a:srgbClr val="888888"/>
                </a:solidFill>
                <a:latin typeface="Calibri"/>
                <a:ea typeface="Calibri"/>
                <a:cs typeface="Calibri"/>
                <a:sym typeface="Calibri"/>
              </a:defRPr>
            </a:lvl3pPr>
            <a:lvl4pPr indent="-228600" lvl="3" marL="1828800" marR="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4pPr>
            <a:lvl5pPr indent="-228600" lvl="4" marL="2286000" marR="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5pPr>
            <a:lvl6pPr indent="-228600" lvl="5" marL="2743200" marR="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9pPr>
          </a:lstStyle>
          <a:p/>
        </p:txBody>
      </p:sp>
      <p:sp>
        <p:nvSpPr>
          <p:cNvPr id="115" name="Google Shape;115;p22"/>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6" name="Google Shape;116;p22"/>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7" name="Google Shape;117;p2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sah" type="titleOnly">
  <p:cSld name="TITLE_ONLY">
    <p:spTree>
      <p:nvGrpSpPr>
        <p:cNvPr id="118" name="Shape 118"/>
        <p:cNvGrpSpPr/>
        <p:nvPr/>
      </p:nvGrpSpPr>
      <p:grpSpPr>
        <a:xfrm>
          <a:off x="0" y="0"/>
          <a:ext cx="0" cy="0"/>
          <a:chOff x="0" y="0"/>
          <a:chExt cx="0" cy="0"/>
        </a:xfrm>
      </p:grpSpPr>
      <p:pic>
        <p:nvPicPr>
          <p:cNvPr descr="logo_Oziveni_2017.jpg" id="119" name="Google Shape;119;p23"/>
          <p:cNvPicPr preferRelativeResize="0"/>
          <p:nvPr/>
        </p:nvPicPr>
        <p:blipFill rotWithShape="1">
          <a:blip r:embed="rId2">
            <a:alphaModFix/>
          </a:blip>
          <a:srcRect b="0" l="0" r="51958" t="61954"/>
          <a:stretch/>
        </p:blipFill>
        <p:spPr>
          <a:xfrm>
            <a:off x="6961450" y="-4116"/>
            <a:ext cx="2182550" cy="1298868"/>
          </a:xfrm>
          <a:prstGeom prst="rect">
            <a:avLst/>
          </a:prstGeom>
          <a:noFill/>
          <a:ln>
            <a:noFill/>
          </a:ln>
        </p:spPr>
      </p:pic>
      <p:sp>
        <p:nvSpPr>
          <p:cNvPr id="120" name="Google Shape;120;p23"/>
          <p:cNvSpPr txBox="1"/>
          <p:nvPr>
            <p:ph idx="1" type="subTitle"/>
          </p:nvPr>
        </p:nvSpPr>
        <p:spPr>
          <a:xfrm>
            <a:off x="271125" y="1195031"/>
            <a:ext cx="8015700" cy="33000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Clr>
                <a:srgbClr val="0070C0"/>
              </a:buClr>
              <a:buFont typeface="Calibri"/>
              <a:buNone/>
              <a:defRPr b="1" sz="2800">
                <a:solidFill>
                  <a:srgbClr val="0070C0"/>
                </a:solidFill>
              </a:defRPr>
            </a:lvl1pPr>
            <a:lvl2pPr lvl="1" algn="l">
              <a:spcBef>
                <a:spcPts val="640"/>
              </a:spcBef>
              <a:spcAft>
                <a:spcPts val="0"/>
              </a:spcAft>
              <a:buNone/>
              <a:defRPr/>
            </a:lvl2pPr>
            <a:lvl3pPr lvl="2" algn="l">
              <a:spcBef>
                <a:spcPts val="640"/>
              </a:spcBef>
              <a:spcAft>
                <a:spcPts val="0"/>
              </a:spcAft>
              <a:buNone/>
              <a:defRPr/>
            </a:lvl3pPr>
            <a:lvl4pPr lvl="3" algn="l">
              <a:spcBef>
                <a:spcPts val="640"/>
              </a:spcBef>
              <a:spcAft>
                <a:spcPts val="0"/>
              </a:spcAft>
              <a:buNone/>
              <a:defRPr/>
            </a:lvl4pPr>
            <a:lvl5pPr lvl="4" algn="l">
              <a:spcBef>
                <a:spcPts val="640"/>
              </a:spcBef>
              <a:spcAft>
                <a:spcPts val="0"/>
              </a:spcAft>
              <a:buNone/>
              <a:defRPr/>
            </a:lvl5pPr>
            <a:lvl6pPr lvl="5" algn="l">
              <a:spcBef>
                <a:spcPts val="640"/>
              </a:spcBef>
              <a:spcAft>
                <a:spcPts val="0"/>
              </a:spcAft>
              <a:buNone/>
              <a:defRPr/>
            </a:lvl6pPr>
            <a:lvl7pPr lvl="6" algn="l">
              <a:spcBef>
                <a:spcPts val="640"/>
              </a:spcBef>
              <a:spcAft>
                <a:spcPts val="0"/>
              </a:spcAft>
              <a:buNone/>
              <a:defRPr/>
            </a:lvl7pPr>
            <a:lvl8pPr lvl="7" algn="l">
              <a:spcBef>
                <a:spcPts val="640"/>
              </a:spcBef>
              <a:spcAft>
                <a:spcPts val="0"/>
              </a:spcAft>
              <a:buNone/>
              <a:defRPr/>
            </a:lvl8pPr>
            <a:lvl9pPr lvl="8" algn="l">
              <a:spcBef>
                <a:spcPts val="640"/>
              </a:spcBef>
              <a:spcAft>
                <a:spcPts val="0"/>
              </a:spcAft>
              <a:buNone/>
              <a:defRPr/>
            </a:lvl9pPr>
          </a:lstStyle>
          <a:p/>
        </p:txBody>
      </p:sp>
      <p:pic>
        <p:nvPicPr>
          <p:cNvPr descr="logo_Oziveni_2017.jpg" id="121" name="Google Shape;121;p23"/>
          <p:cNvPicPr preferRelativeResize="0"/>
          <p:nvPr/>
        </p:nvPicPr>
        <p:blipFill>
          <a:blip r:embed="rId2">
            <a:alphaModFix/>
          </a:blip>
          <a:stretch>
            <a:fillRect/>
          </a:stretch>
        </p:blipFill>
        <p:spPr>
          <a:xfrm>
            <a:off x="85175" y="4494881"/>
            <a:ext cx="598520" cy="5997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dklad" type="blank">
  <p:cSld name="BLANK">
    <p:spTree>
      <p:nvGrpSpPr>
        <p:cNvPr id="122" name="Shape 122"/>
        <p:cNvGrpSpPr/>
        <p:nvPr/>
      </p:nvGrpSpPr>
      <p:grpSpPr>
        <a:xfrm>
          <a:off x="0" y="0"/>
          <a:ext cx="0" cy="0"/>
          <a:chOff x="0" y="0"/>
          <a:chExt cx="0" cy="0"/>
        </a:xfrm>
      </p:grpSpPr>
      <p:pic>
        <p:nvPicPr>
          <p:cNvPr descr="logo_Oziveni_2017.jpg" id="123" name="Google Shape;123;p24"/>
          <p:cNvPicPr preferRelativeResize="0"/>
          <p:nvPr/>
        </p:nvPicPr>
        <p:blipFill>
          <a:blip r:embed="rId2">
            <a:alphaModFix/>
          </a:blip>
          <a:stretch>
            <a:fillRect/>
          </a:stretch>
        </p:blipFill>
        <p:spPr>
          <a:xfrm>
            <a:off x="85175" y="4494881"/>
            <a:ext cx="598520" cy="599700"/>
          </a:xfrm>
          <a:prstGeom prst="rect">
            <a:avLst/>
          </a:prstGeom>
          <a:noFill/>
          <a:ln>
            <a:noFill/>
          </a:ln>
        </p:spPr>
      </p:pic>
      <p:pic>
        <p:nvPicPr>
          <p:cNvPr descr="logo_Oziveni_2017.jpg" id="124" name="Google Shape;124;p24"/>
          <p:cNvPicPr preferRelativeResize="0"/>
          <p:nvPr/>
        </p:nvPicPr>
        <p:blipFill rotWithShape="1">
          <a:blip r:embed="rId2">
            <a:alphaModFix/>
          </a:blip>
          <a:srcRect b="0" l="0" r="51958" t="61954"/>
          <a:stretch/>
        </p:blipFill>
        <p:spPr>
          <a:xfrm>
            <a:off x="6961450" y="-4116"/>
            <a:ext cx="2182550" cy="129886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sah s titulkem" type="objTx">
  <p:cSld name="OBJECT_WITH_CAPTION_TEXT">
    <p:spTree>
      <p:nvGrpSpPr>
        <p:cNvPr id="125" name="Shape 125"/>
        <p:cNvGrpSpPr/>
        <p:nvPr/>
      </p:nvGrpSpPr>
      <p:grpSpPr>
        <a:xfrm>
          <a:off x="0" y="0"/>
          <a:ext cx="0" cy="0"/>
          <a:chOff x="0" y="0"/>
          <a:chExt cx="0" cy="0"/>
        </a:xfrm>
      </p:grpSpPr>
      <p:sp>
        <p:nvSpPr>
          <p:cNvPr id="126" name="Google Shape;126;p25"/>
          <p:cNvSpPr txBox="1"/>
          <p:nvPr>
            <p:ph type="title"/>
          </p:nvPr>
        </p:nvSpPr>
        <p:spPr>
          <a:xfrm>
            <a:off x="457200" y="204788"/>
            <a:ext cx="3008400" cy="871500"/>
          </a:xfrm>
          <a:prstGeom prst="rect">
            <a:avLst/>
          </a:prstGeom>
          <a:noFill/>
          <a:ln>
            <a:noFill/>
          </a:ln>
        </p:spPr>
        <p:txBody>
          <a:bodyPr anchorCtr="0" anchor="b" bIns="91425" lIns="91425" spcFirstLastPara="1" rIns="91425" wrap="square" tIns="91425">
            <a:noAutofit/>
          </a:bodyPr>
          <a:lstStyle>
            <a:lvl1pPr indent="0" lvl="0" marL="0" marR="0" algn="l">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27" name="Google Shape;127;p25"/>
          <p:cNvSpPr txBox="1"/>
          <p:nvPr>
            <p:ph idx="1" type="body"/>
          </p:nvPr>
        </p:nvSpPr>
        <p:spPr>
          <a:xfrm>
            <a:off x="3575050" y="204788"/>
            <a:ext cx="5111700" cy="4389900"/>
          </a:xfrm>
          <a:prstGeom prst="rect">
            <a:avLst/>
          </a:prstGeom>
          <a:noFill/>
          <a:ln>
            <a:noFill/>
          </a:ln>
        </p:spPr>
        <p:txBody>
          <a:bodyPr anchorCtr="0" anchor="t" bIns="91425" lIns="91425" spcFirstLastPara="1" rIns="91425" wrap="square" tIns="91425">
            <a:noAutofit/>
          </a:bodyPr>
          <a:lstStyle>
            <a:lvl1pPr indent="-431800" lvl="0" marL="457200" marR="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8" name="Google Shape;128;p25"/>
          <p:cNvSpPr txBox="1"/>
          <p:nvPr>
            <p:ph idx="2" type="body"/>
          </p:nvPr>
        </p:nvSpPr>
        <p:spPr>
          <a:xfrm>
            <a:off x="457200" y="1076325"/>
            <a:ext cx="3008400" cy="3518400"/>
          </a:xfrm>
          <a:prstGeom prst="rect">
            <a:avLst/>
          </a:prstGeom>
          <a:noFill/>
          <a:ln>
            <a:noFill/>
          </a:ln>
        </p:spPr>
        <p:txBody>
          <a:bodyPr anchorCtr="0" anchor="t" bIns="91425" lIns="91425" spcFirstLastPara="1" rIns="91425" wrap="square" tIns="91425">
            <a:noAutofit/>
          </a:bodyPr>
          <a:lstStyle>
            <a:lvl1pPr indent="-228600" lvl="0" marL="457200" marR="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algn="l">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algn="l">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129" name="Google Shape;129;p25"/>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0" name="Google Shape;130;p25"/>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1" name="Google Shape;131;p2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itulkem" type="picTx">
  <p:cSld name="PICTURE_WITH_CAPTION_TEXT">
    <p:spTree>
      <p:nvGrpSpPr>
        <p:cNvPr id="132" name="Shape 132"/>
        <p:cNvGrpSpPr/>
        <p:nvPr/>
      </p:nvGrpSpPr>
      <p:grpSpPr>
        <a:xfrm>
          <a:off x="0" y="0"/>
          <a:ext cx="0" cy="0"/>
          <a:chOff x="0" y="0"/>
          <a:chExt cx="0" cy="0"/>
        </a:xfrm>
      </p:grpSpPr>
      <p:sp>
        <p:nvSpPr>
          <p:cNvPr id="133" name="Google Shape;133;p26"/>
          <p:cNvSpPr txBox="1"/>
          <p:nvPr>
            <p:ph type="title"/>
          </p:nvPr>
        </p:nvSpPr>
        <p:spPr>
          <a:xfrm>
            <a:off x="1792288" y="3600450"/>
            <a:ext cx="5486400" cy="425100"/>
          </a:xfrm>
          <a:prstGeom prst="rect">
            <a:avLst/>
          </a:prstGeom>
          <a:noFill/>
          <a:ln>
            <a:noFill/>
          </a:ln>
        </p:spPr>
        <p:txBody>
          <a:bodyPr anchorCtr="0" anchor="b" bIns="91425" lIns="91425" spcFirstLastPara="1" rIns="91425" wrap="square" tIns="91425">
            <a:noAutofit/>
          </a:bodyPr>
          <a:lstStyle>
            <a:lvl1pPr indent="0" lvl="0" marL="0" marR="0" algn="l">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34" name="Google Shape;134;p26"/>
          <p:cNvSpPr/>
          <p:nvPr>
            <p:ph idx="2" type="pic"/>
          </p:nvPr>
        </p:nvSpPr>
        <p:spPr>
          <a:xfrm>
            <a:off x="1792288" y="459581"/>
            <a:ext cx="5486400" cy="3086100"/>
          </a:xfrm>
          <a:prstGeom prst="rect">
            <a:avLst/>
          </a:prstGeom>
          <a:noFill/>
          <a:ln>
            <a:noFill/>
          </a:ln>
        </p:spPr>
        <p:txBody>
          <a:bodyPr anchorCtr="0" anchor="t" bIns="91425" lIns="91425" spcFirstLastPara="1" rIns="91425" wrap="square" tIns="91425">
            <a:noAutofit/>
          </a:bodyPr>
          <a:lstStyle>
            <a:lvl1pPr indent="0" lvl="0" marL="0" marR="0" algn="l">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indent="0" lvl="1" marL="457200" marR="0" algn="l">
              <a:spcBef>
                <a:spcPts val="56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indent="0" lvl="2" marL="914400" marR="0" algn="l">
              <a:spcBef>
                <a:spcPts val="48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0" lvl="3" marL="1371600" marR="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indent="0" lvl="4" marL="1828800" marR="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indent="0" lvl="5" marL="2286000" marR="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135" name="Google Shape;135;p26"/>
          <p:cNvSpPr txBox="1"/>
          <p:nvPr>
            <p:ph idx="1" type="body"/>
          </p:nvPr>
        </p:nvSpPr>
        <p:spPr>
          <a:xfrm>
            <a:off x="1792288" y="4025503"/>
            <a:ext cx="5486400" cy="603600"/>
          </a:xfrm>
          <a:prstGeom prst="rect">
            <a:avLst/>
          </a:prstGeom>
          <a:noFill/>
          <a:ln>
            <a:noFill/>
          </a:ln>
        </p:spPr>
        <p:txBody>
          <a:bodyPr anchorCtr="0" anchor="t" bIns="91425" lIns="91425" spcFirstLastPara="1" rIns="91425" wrap="square" tIns="91425">
            <a:noAutofit/>
          </a:bodyPr>
          <a:lstStyle>
            <a:lvl1pPr indent="-228600" lvl="0" marL="457200" marR="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algn="l">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algn="l">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136" name="Google Shape;136;p26"/>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7" name="Google Shape;137;p26"/>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8" name="Google Shape;138;p2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svislý text" type="vertTx">
  <p:cSld name="VERTICAL_TEXT">
    <p:spTree>
      <p:nvGrpSpPr>
        <p:cNvPr id="139" name="Shape 139"/>
        <p:cNvGrpSpPr/>
        <p:nvPr/>
      </p:nvGrpSpPr>
      <p:grpSpPr>
        <a:xfrm>
          <a:off x="0" y="0"/>
          <a:ext cx="0" cy="0"/>
          <a:chOff x="0" y="0"/>
          <a:chExt cx="0" cy="0"/>
        </a:xfrm>
      </p:grpSpPr>
      <p:sp>
        <p:nvSpPr>
          <p:cNvPr id="140" name="Google Shape;140;p27"/>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41" name="Google Shape;141;p27"/>
          <p:cNvSpPr txBox="1"/>
          <p:nvPr>
            <p:ph idx="1" type="body"/>
          </p:nvPr>
        </p:nvSpPr>
        <p:spPr>
          <a:xfrm rot="5400000">
            <a:off x="2874750" y="-1217400"/>
            <a:ext cx="3394500" cy="8229600"/>
          </a:xfrm>
          <a:prstGeom prst="rect">
            <a:avLst/>
          </a:prstGeom>
          <a:noFill/>
          <a:ln>
            <a:noFill/>
          </a:ln>
        </p:spPr>
        <p:txBody>
          <a:bodyPr anchorCtr="0" anchor="t" bIns="91425" lIns="91425" spcFirstLastPara="1" rIns="91425" wrap="square" tIns="91425">
            <a:noAutofit/>
          </a:bodyPr>
          <a:lstStyle>
            <a:lvl1pPr indent="-431800" lvl="0" marL="457200" marR="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2" name="Google Shape;142;p27"/>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3" name="Google Shape;143;p27"/>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4" name="Google Shape;144;p2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vislý nadpis a text" type="vertTitleAndTx">
  <p:cSld name="VERTICAL_TITLE_AND_VERTICAL_TEXT">
    <p:spTree>
      <p:nvGrpSpPr>
        <p:cNvPr id="145" name="Shape 145"/>
        <p:cNvGrpSpPr/>
        <p:nvPr/>
      </p:nvGrpSpPr>
      <p:grpSpPr>
        <a:xfrm>
          <a:off x="0" y="0"/>
          <a:ext cx="0" cy="0"/>
          <a:chOff x="0" y="0"/>
          <a:chExt cx="0" cy="0"/>
        </a:xfrm>
      </p:grpSpPr>
      <p:sp>
        <p:nvSpPr>
          <p:cNvPr id="146" name="Google Shape;146;p28"/>
          <p:cNvSpPr txBox="1"/>
          <p:nvPr>
            <p:ph type="title"/>
          </p:nvPr>
        </p:nvSpPr>
        <p:spPr>
          <a:xfrm rot="5400000">
            <a:off x="5463750" y="1371628"/>
            <a:ext cx="4388700" cy="20574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47" name="Google Shape;147;p28"/>
          <p:cNvSpPr txBox="1"/>
          <p:nvPr>
            <p:ph idx="1" type="body"/>
          </p:nvPr>
        </p:nvSpPr>
        <p:spPr>
          <a:xfrm rot="5400000">
            <a:off x="1272750" y="-609572"/>
            <a:ext cx="4388700" cy="6019800"/>
          </a:xfrm>
          <a:prstGeom prst="rect">
            <a:avLst/>
          </a:prstGeom>
          <a:noFill/>
          <a:ln>
            <a:noFill/>
          </a:ln>
        </p:spPr>
        <p:txBody>
          <a:bodyPr anchorCtr="0" anchor="t" bIns="91425" lIns="91425" spcFirstLastPara="1" rIns="91425" wrap="square" tIns="91425">
            <a:noAutofit/>
          </a:bodyPr>
          <a:lstStyle>
            <a:lvl1pPr indent="-431800" lvl="0" marL="457200" marR="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8" name="Google Shape;148;p28"/>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9" name="Google Shape;149;p28"/>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0" name="Google Shape;150;p2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2" Type="http://schemas.openxmlformats.org/officeDocument/2006/relationships/theme" Target="../theme/theme3.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1" name="Google Shape;11;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12" name="Google Shape;12;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 name="Shape 78"/>
        <p:cNvGrpSpPr/>
        <p:nvPr/>
      </p:nvGrpSpPr>
      <p:grpSpPr>
        <a:xfrm>
          <a:off x="0" y="0"/>
          <a:ext cx="0" cy="0"/>
          <a:chOff x="0" y="0"/>
          <a:chExt cx="0" cy="0"/>
        </a:xfrm>
      </p:grpSpPr>
      <p:sp>
        <p:nvSpPr>
          <p:cNvPr id="79" name="Google Shape;79;p17"/>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80" name="Google Shape;80;p17"/>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 name="Google Shape;81;p17"/>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Google Shape;82;p17"/>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 name="Google Shape;83;p1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Calibri"/>
                <a:ea typeface="Calibri"/>
                <a:cs typeface="Calibri"/>
                <a:sym typeface="Calibri"/>
              </a:defRPr>
            </a:lvl1pPr>
            <a:lvl2pPr indent="0" lvl="1" marL="0" marR="0" algn="r">
              <a:spcBef>
                <a:spcPts val="0"/>
              </a:spcBef>
              <a:buNone/>
              <a:defRPr b="0" i="0" sz="1200" u="none" cap="none" strike="noStrike">
                <a:solidFill>
                  <a:srgbClr val="888888"/>
                </a:solidFill>
                <a:latin typeface="Calibri"/>
                <a:ea typeface="Calibri"/>
                <a:cs typeface="Calibri"/>
                <a:sym typeface="Calibri"/>
              </a:defRPr>
            </a:lvl2pPr>
            <a:lvl3pPr indent="0" lvl="2" marL="0" marR="0" algn="r">
              <a:spcBef>
                <a:spcPts val="0"/>
              </a:spcBef>
              <a:buNone/>
              <a:defRPr b="0" i="0" sz="1200" u="none" cap="none" strike="noStrike">
                <a:solidFill>
                  <a:srgbClr val="888888"/>
                </a:solidFill>
                <a:latin typeface="Calibri"/>
                <a:ea typeface="Calibri"/>
                <a:cs typeface="Calibri"/>
                <a:sym typeface="Calibri"/>
              </a:defRPr>
            </a:lvl3pPr>
            <a:lvl4pPr indent="0" lvl="3" marL="0" marR="0" algn="r">
              <a:spcBef>
                <a:spcPts val="0"/>
              </a:spcBef>
              <a:buNone/>
              <a:defRPr b="0" i="0" sz="1200" u="none" cap="none" strike="noStrike">
                <a:solidFill>
                  <a:srgbClr val="888888"/>
                </a:solidFill>
                <a:latin typeface="Calibri"/>
                <a:ea typeface="Calibri"/>
                <a:cs typeface="Calibri"/>
                <a:sym typeface="Calibri"/>
              </a:defRPr>
            </a:lvl4pPr>
            <a:lvl5pPr indent="0" lvl="4" marL="0" marR="0" algn="r">
              <a:spcBef>
                <a:spcPts val="0"/>
              </a:spcBef>
              <a:buNone/>
              <a:defRPr b="0" i="0" sz="1200" u="none" cap="none" strike="noStrike">
                <a:solidFill>
                  <a:srgbClr val="888888"/>
                </a:solidFill>
                <a:latin typeface="Calibri"/>
                <a:ea typeface="Calibri"/>
                <a:cs typeface="Calibri"/>
                <a:sym typeface="Calibri"/>
              </a:defRPr>
            </a:lvl5pPr>
            <a:lvl6pPr indent="0" lvl="5" marL="0" marR="0" algn="r">
              <a:spcBef>
                <a:spcPts val="0"/>
              </a:spcBef>
              <a:buNone/>
              <a:defRPr b="0" i="0" sz="1200" u="none" cap="none" strike="noStrike">
                <a:solidFill>
                  <a:srgbClr val="888888"/>
                </a:solidFill>
                <a:latin typeface="Calibri"/>
                <a:ea typeface="Calibri"/>
                <a:cs typeface="Calibri"/>
                <a:sym typeface="Calibri"/>
              </a:defRPr>
            </a:lvl6pPr>
            <a:lvl7pPr indent="0" lvl="6" marL="0" marR="0" algn="r">
              <a:spcBef>
                <a:spcPts val="0"/>
              </a:spcBef>
              <a:buNone/>
              <a:defRPr b="0" i="0" sz="1200" u="none" cap="none" strike="noStrike">
                <a:solidFill>
                  <a:srgbClr val="888888"/>
                </a:solidFill>
                <a:latin typeface="Calibri"/>
                <a:ea typeface="Calibri"/>
                <a:cs typeface="Calibri"/>
                <a:sym typeface="Calibri"/>
              </a:defRPr>
            </a:lvl7pPr>
            <a:lvl8pPr indent="0" lvl="7" marL="0" marR="0" algn="r">
              <a:spcBef>
                <a:spcPts val="0"/>
              </a:spcBef>
              <a:buNone/>
              <a:defRPr b="0" i="0" sz="1200" u="none" cap="none" strike="noStrike">
                <a:solidFill>
                  <a:srgbClr val="888888"/>
                </a:solidFill>
                <a:latin typeface="Calibri"/>
                <a:ea typeface="Calibri"/>
                <a:cs typeface="Calibri"/>
                <a:sym typeface="Calibri"/>
              </a:defRPr>
            </a:lvl8pPr>
            <a:lvl9pPr indent="0" lvl="8" marL="0" marR="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mailto:marek.zelenka@oziveni.cz" TargetMode="External"/><Relationship Id="rId4" Type="http://schemas.openxmlformats.org/officeDocument/2006/relationships/hyperlink" Target="mailto:marek.zelenka@datlab.e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1.xml"/><Relationship Id="rId3" Type="http://schemas.openxmlformats.org/officeDocument/2006/relationships/image" Target="../media/image5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1" Type="http://schemas.openxmlformats.org/officeDocument/2006/relationships/hyperlink" Target="http://ec.europa.eu/environment/gpp/eu_gpp_criteria_en.htm" TargetMode="External"/><Relationship Id="rId10" Type="http://schemas.openxmlformats.org/officeDocument/2006/relationships/hyperlink" Target="http://europam.eu/" TargetMode="External"/><Relationship Id="rId13" Type="http://schemas.openxmlformats.org/officeDocument/2006/relationships/hyperlink" Target="http://sovz.cz/" TargetMode="External"/><Relationship Id="rId12" Type="http://schemas.openxmlformats.org/officeDocument/2006/relationships/hyperlink" Target="https://ec.europa.eu/regional_policy/sources/docgener/guides/public_procurement/2018/guidance_public_procurement_2018_cs.pdf" TargetMode="External"/><Relationship Id="rId1" Type="http://schemas.openxmlformats.org/officeDocument/2006/relationships/slideLayout" Target="../slideLayouts/slideLayout12.xml"/><Relationship Id="rId2" Type="http://schemas.openxmlformats.org/officeDocument/2006/relationships/notesSlide" Target="../notesSlides/notesSlide103.xml"/><Relationship Id="rId3" Type="http://schemas.openxmlformats.org/officeDocument/2006/relationships/hyperlink" Target="https://www.transparentni-cesko.cz/cs/" TargetMode="External"/><Relationship Id="rId4" Type="http://schemas.openxmlformats.org/officeDocument/2006/relationships/hyperlink" Target="https://metodika.econlab.cz/" TargetMode="External"/><Relationship Id="rId9" Type="http://schemas.openxmlformats.org/officeDocument/2006/relationships/hyperlink" Target="http://hlasnatrouba.cz" TargetMode="External"/><Relationship Id="rId5" Type="http://schemas.openxmlformats.org/officeDocument/2006/relationships/hyperlink" Target="https://kontrola.datlab.eu/" TargetMode="External"/><Relationship Id="rId6" Type="http://schemas.openxmlformats.org/officeDocument/2006/relationships/hyperlink" Target="http://www.politickefinance.cz/" TargetMode="External"/><Relationship Id="rId7" Type="http://schemas.openxmlformats.org/officeDocument/2006/relationships/hyperlink" Target="http://asistenti.oziveni.cz/" TargetMode="External"/><Relationship Id="rId8" Type="http://schemas.openxmlformats.org/officeDocument/2006/relationships/hyperlink" Target="https://www.infoprovsechny.cz"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4.xml"/><Relationship Id="rId3" Type="http://schemas.openxmlformats.org/officeDocument/2006/relationships/hyperlink" Target="http://www.bezkorupce.cz/" TargetMode="External"/><Relationship Id="rId4" Type="http://schemas.openxmlformats.org/officeDocument/2006/relationships/hyperlink" Target="http://www.bezkorupce.cz/" TargetMode="External"/><Relationship Id="rId5" Type="http://schemas.openxmlformats.org/officeDocument/2006/relationships/hyperlink" Target="http://www.bezkorupce.cz/" TargetMode="External"/><Relationship Id="rId6" Type="http://schemas.openxmlformats.org/officeDocument/2006/relationships/hyperlink" Target="mailto:poradna@oziveni.cz" TargetMode="External"/><Relationship Id="rId7" Type="http://schemas.openxmlformats.org/officeDocument/2006/relationships/hyperlink" Target="mailto:poradna@oziveni.cz"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hyperlink" Target="https://www.zakonyprolidi.cz/cs/2025-406" TargetMode="External"/><Relationship Id="rId4" Type="http://schemas.openxmlformats.org/officeDocument/2006/relationships/hyperlink" Target="https://www.zakonyprolidi.cz/cs/2000-128#f6025875"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hyperlink" Target="https://www.archipop.cz/"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hyperlink" Target="http://smlouvy.gov.cz" TargetMode="External"/><Relationship Id="rId4" Type="http://schemas.openxmlformats.org/officeDocument/2006/relationships/hyperlink" Target="http://hlidacstatu.cz"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hyperlink" Target="https://www.zakonyprolidi.cz/cs/2000-128/zneni-20220201#p119-2"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hyperlink" Target="https://www.zakonyprolidi.cz/cs/2000-128/zneni-20220201#p95"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hyperlink" Target="https://www.jednacirad.cz/"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5.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hyperlink" Target="https://www.transparentni-cesko.cz/cs/" TargetMode="External"/><Relationship Id="rId4" Type="http://schemas.openxmlformats.org/officeDocument/2006/relationships/hyperlink" Target="http://samosprava.transparency.sk" TargetMode="External"/><Relationship Id="rId9" Type="http://schemas.openxmlformats.org/officeDocument/2006/relationships/hyperlink" Target="https://www.whistleblowingcenter.cz/" TargetMode="External"/><Relationship Id="rId5" Type="http://schemas.openxmlformats.org/officeDocument/2006/relationships/hyperlink" Target="http://jednacirad.cz" TargetMode="External"/><Relationship Id="rId6" Type="http://schemas.openxmlformats.org/officeDocument/2006/relationships/hyperlink" Target="http://www.politickefinance.cz/" TargetMode="External"/><Relationship Id="rId7" Type="http://schemas.openxmlformats.org/officeDocument/2006/relationships/hyperlink" Target="https://www.infoprovsechny.cz" TargetMode="External"/><Relationship Id="rId8" Type="http://schemas.openxmlformats.org/officeDocument/2006/relationships/hyperlink" Target="http://hlasnatrouba.cz"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0.png"/><Relationship Id="rId4" Type="http://schemas.openxmlformats.org/officeDocument/2006/relationships/hyperlink" Target="https://europa.eu/eurobarometer/surveys/detail/2658"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1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33.jpg"/><Relationship Id="rId4" Type="http://schemas.openxmlformats.org/officeDocument/2006/relationships/image" Target="../media/image29.png"/><Relationship Id="rId5" Type="http://schemas.openxmlformats.org/officeDocument/2006/relationships/image" Target="../media/image2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2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23.png"/></Relationships>
</file>

<file path=ppt/slides/_rels/slide63.xml.rels><?xml version="1.0" encoding="UTF-8" standalone="yes"?><Relationships xmlns="http://schemas.openxmlformats.org/package/2006/relationships"><Relationship Id="rId10" Type="http://schemas.openxmlformats.org/officeDocument/2006/relationships/hyperlink" Target="http://sovz.cz/" TargetMode="External"/><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hyperlink" Target="https://kontrola.datlab.eu/" TargetMode="External"/><Relationship Id="rId4" Type="http://schemas.openxmlformats.org/officeDocument/2006/relationships/hyperlink" Target="https://tenderman.cz/" TargetMode="External"/><Relationship Id="rId9" Type="http://schemas.openxmlformats.org/officeDocument/2006/relationships/hyperlink" Target="https://ec.europa.eu/regional_policy/sources/docgener/guides/public_procurement/2018/guidance_public_procurement_2018_cs.pdf" TargetMode="External"/><Relationship Id="rId5" Type="http://schemas.openxmlformats.org/officeDocument/2006/relationships/hyperlink" Target="https://tendrnos.cz/" TargetMode="External"/><Relationship Id="rId6" Type="http://schemas.openxmlformats.org/officeDocument/2006/relationships/hyperlink" Target="https://oziveni.cz/dobra-praxe-ve-verejnych-zakazkach/" TargetMode="External"/><Relationship Id="rId7" Type="http://schemas.openxmlformats.org/officeDocument/2006/relationships/hyperlink" Target="http://portal-vz.cz/wp-content/uploads/2020/02/Metodika-zadavani-verejnych-zakazek-maleho-rozsahu.docx" TargetMode="External"/><Relationship Id="rId8" Type="http://schemas.openxmlformats.org/officeDocument/2006/relationships/hyperlink" Target="http://ec.europa.eu/environment/gpp/eu_gpp_criteria_en.htm"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39.png"/><Relationship Id="rId6" Type="http://schemas.openxmlformats.org/officeDocument/2006/relationships/image" Target="../media/image2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image" Target="../media/image44.png"/><Relationship Id="rId4" Type="http://schemas.openxmlformats.org/officeDocument/2006/relationships/image" Target="../media/image42.png"/><Relationship Id="rId5" Type="http://schemas.openxmlformats.org/officeDocument/2006/relationships/image" Target="../media/image5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32.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37.png"/><Relationship Id="rId4" Type="http://schemas.openxmlformats.org/officeDocument/2006/relationships/image" Target="../media/image4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image" Target="../media/image58.png"/><Relationship Id="rId4" Type="http://schemas.openxmlformats.org/officeDocument/2006/relationships/hyperlink" Target="https://zastupitelstvo.bratislava.sk/data/att/71602.pdf"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43.png"/><Relationship Id="rId4" Type="http://schemas.openxmlformats.org/officeDocument/2006/relationships/image" Target="../media/image3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8.xml"/><Relationship Id="rId3" Type="http://schemas.openxmlformats.org/officeDocument/2006/relationships/image" Target="../media/image4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4.xml"/><Relationship Id="rId3" Type="http://schemas.openxmlformats.org/officeDocument/2006/relationships/image" Target="../media/image3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5.xml"/><Relationship Id="rId3" Type="http://schemas.openxmlformats.org/officeDocument/2006/relationships/image" Target="../media/image46.png"/><Relationship Id="rId4" Type="http://schemas.openxmlformats.org/officeDocument/2006/relationships/image" Target="../media/image4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6.xml"/><Relationship Id="rId3" Type="http://schemas.openxmlformats.org/officeDocument/2006/relationships/image" Target="../media/image3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7.xml"/><Relationship Id="rId3" Type="http://schemas.openxmlformats.org/officeDocument/2006/relationships/image" Target="../media/image5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8.xml"/><Relationship Id="rId3" Type="http://schemas.openxmlformats.org/officeDocument/2006/relationships/image" Target="../media/image4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5.xml"/><Relationship Id="rId3" Type="http://schemas.openxmlformats.org/officeDocument/2006/relationships/image" Target="../media/image52.png"/><Relationship Id="rId4" Type="http://schemas.openxmlformats.org/officeDocument/2006/relationships/image" Target="../media/image49.png"/><Relationship Id="rId5" Type="http://schemas.openxmlformats.org/officeDocument/2006/relationships/image" Target="../media/image5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6.xml"/><Relationship Id="rId3" Type="http://schemas.openxmlformats.org/officeDocument/2006/relationships/image" Target="../media/image48.png"/><Relationship Id="rId4" Type="http://schemas.openxmlformats.org/officeDocument/2006/relationships/image" Target="../media/image54.jpg"/><Relationship Id="rId5" Type="http://schemas.openxmlformats.org/officeDocument/2006/relationships/image" Target="../media/image5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9.xml"/><Relationship Id="rId3"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9"/>
          <p:cNvSpPr txBox="1"/>
          <p:nvPr>
            <p:ph idx="1" type="subTitle"/>
          </p:nvPr>
        </p:nvSpPr>
        <p:spPr>
          <a:xfrm>
            <a:off x="271125" y="1195031"/>
            <a:ext cx="8015700" cy="33000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Clr>
                <a:srgbClr val="888888"/>
              </a:buClr>
              <a:buFont typeface="Arial"/>
              <a:buNone/>
            </a:pPr>
            <a:r>
              <a:t/>
            </a:r>
            <a:endParaRPr sz="3600">
              <a:solidFill>
                <a:srgbClr val="000000"/>
              </a:solidFill>
            </a:endParaRPr>
          </a:p>
          <a:p>
            <a:pPr indent="0" lvl="0" marL="0" marR="0" rtl="0" algn="ctr">
              <a:spcBef>
                <a:spcPts val="720"/>
              </a:spcBef>
              <a:spcAft>
                <a:spcPts val="0"/>
              </a:spcAft>
              <a:buClr>
                <a:srgbClr val="888888"/>
              </a:buClr>
              <a:buFont typeface="Arial"/>
              <a:buNone/>
            </a:pPr>
            <a:r>
              <a:t/>
            </a:r>
            <a:endParaRPr b="1" sz="3600">
              <a:solidFill>
                <a:srgbClr val="0070C0"/>
              </a:solidFill>
            </a:endParaRPr>
          </a:p>
          <a:p>
            <a:pPr indent="0" lvl="0" marL="0" marR="0" rtl="0" algn="ctr">
              <a:spcBef>
                <a:spcPts val="720"/>
              </a:spcBef>
              <a:spcAft>
                <a:spcPts val="0"/>
              </a:spcAft>
              <a:buClr>
                <a:srgbClr val="888888"/>
              </a:buClr>
              <a:buFont typeface="Arial"/>
              <a:buNone/>
            </a:pPr>
            <a:r>
              <a:rPr b="1" lang="cs-CZ" sz="3600">
                <a:solidFill>
                  <a:srgbClr val="0070C0"/>
                </a:solidFill>
              </a:rPr>
              <a:t>Mgr. </a:t>
            </a:r>
            <a:r>
              <a:rPr b="1" i="0" lang="cs-CZ" sz="3600" u="none" cap="none" strike="noStrike">
                <a:solidFill>
                  <a:srgbClr val="0070C0"/>
                </a:solidFill>
              </a:rPr>
              <a:t>Marek Zelenka, LL.M.</a:t>
            </a:r>
            <a:endParaRPr b="1" i="0" sz="3600" u="none" cap="none" strike="noStrike">
              <a:solidFill>
                <a:srgbClr val="0070C0"/>
              </a:solidFill>
            </a:endParaRPr>
          </a:p>
          <a:p>
            <a:pPr indent="0" lvl="0" marL="0" rtl="0" algn="ctr">
              <a:spcBef>
                <a:spcPts val="720"/>
              </a:spcBef>
              <a:spcAft>
                <a:spcPts val="0"/>
              </a:spcAft>
              <a:buClr>
                <a:srgbClr val="888888"/>
              </a:buClr>
              <a:buFont typeface="Arial"/>
              <a:buNone/>
            </a:pPr>
            <a:r>
              <a:rPr b="1" lang="cs-CZ" sz="1800" u="sng" strike="sngStrike">
                <a:solidFill>
                  <a:schemeClr val="hlink"/>
                </a:solidFill>
                <a:hlinkClick r:id="rId3"/>
              </a:rPr>
              <a:t>marek.zelenka@oziveni.cz</a:t>
            </a:r>
            <a:endParaRPr b="1" sz="1800" strike="sngStrike">
              <a:solidFill>
                <a:srgbClr val="0070C0"/>
              </a:solidFill>
            </a:endParaRPr>
          </a:p>
          <a:p>
            <a:pPr indent="0" lvl="0" marL="0" rtl="0" algn="ctr">
              <a:spcBef>
                <a:spcPts val="1200"/>
              </a:spcBef>
              <a:spcAft>
                <a:spcPts val="1200"/>
              </a:spcAft>
              <a:buClr>
                <a:srgbClr val="888888"/>
              </a:buClr>
              <a:buFont typeface="Arial"/>
              <a:buNone/>
            </a:pPr>
            <a:r>
              <a:rPr b="1" lang="cs-CZ" sz="1800" u="sng">
                <a:solidFill>
                  <a:schemeClr val="hlink"/>
                </a:solidFill>
                <a:hlinkClick r:id="rId4"/>
              </a:rPr>
              <a:t>marek.zelenka@datlab.eu</a:t>
            </a:r>
            <a:endParaRPr b="1" sz="1800">
              <a:solidFill>
                <a:srgbClr val="0070C0"/>
              </a:solidFill>
            </a:endParaRPr>
          </a:p>
        </p:txBody>
      </p:sp>
      <p:sp>
        <p:nvSpPr>
          <p:cNvPr id="157" name="Google Shape;157;p29"/>
          <p:cNvSpPr txBox="1"/>
          <p:nvPr>
            <p:ph type="title"/>
          </p:nvPr>
        </p:nvSpPr>
        <p:spPr>
          <a:xfrm>
            <a:off x="271125" y="180019"/>
            <a:ext cx="6690300" cy="930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cs-CZ"/>
              <a:t>Právní minimum zastupitele</a:t>
            </a:r>
            <a:endParaRPr sz="3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8"/>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Fungování zastupitelstva</a:t>
            </a:r>
            <a:endParaRPr/>
          </a:p>
        </p:txBody>
      </p:sp>
      <p:pic>
        <p:nvPicPr>
          <p:cNvPr id="231" name="Google Shape;231;p38"/>
          <p:cNvPicPr preferRelativeResize="0"/>
          <p:nvPr/>
        </p:nvPicPr>
        <p:blipFill>
          <a:blip r:embed="rId3">
            <a:alphaModFix/>
          </a:blip>
          <a:stretch>
            <a:fillRect/>
          </a:stretch>
        </p:blipFill>
        <p:spPr>
          <a:xfrm>
            <a:off x="1163600" y="1564481"/>
            <a:ext cx="6274706" cy="2502787"/>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128"/>
          <p:cNvSpPr txBox="1"/>
          <p:nvPr>
            <p:ph idx="1" type="subTitle"/>
          </p:nvPr>
        </p:nvSpPr>
        <p:spPr>
          <a:xfrm>
            <a:off x="271125" y="903550"/>
            <a:ext cx="8015700" cy="37893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cs-CZ" sz="1900"/>
              <a:t>Aktuálně 6 z 13 krajů nevydává (naposled přestal Ústecký kraj a Vysočina)</a:t>
            </a:r>
            <a:endParaRPr sz="1900"/>
          </a:p>
          <a:p>
            <a:pPr indent="0" lvl="0" marL="0" rtl="0" algn="l">
              <a:spcBef>
                <a:spcPts val="1200"/>
              </a:spcBef>
              <a:spcAft>
                <a:spcPts val="0"/>
              </a:spcAft>
              <a:buNone/>
            </a:pPr>
            <a:r>
              <a:rPr lang="cs-CZ" sz="1900"/>
              <a:t>Jihomoravský kraj - dlouhodobě ani TV ani zpravodaj </a:t>
            </a:r>
            <a:endParaRPr sz="1900"/>
          </a:p>
          <a:p>
            <a:pPr indent="0" lvl="0" marL="0" rtl="0" algn="l">
              <a:spcBef>
                <a:spcPts val="1200"/>
              </a:spcBef>
              <a:spcAft>
                <a:spcPts val="0"/>
              </a:spcAft>
              <a:buNone/>
            </a:pPr>
            <a:r>
              <a:rPr b="1" lang="cs-CZ" sz="1900"/>
              <a:t>Pro:</a:t>
            </a:r>
            <a:endParaRPr b="1" sz="1900"/>
          </a:p>
          <a:p>
            <a:pPr indent="-331152" lvl="0" marL="457200" rtl="0" algn="l">
              <a:spcBef>
                <a:spcPts val="1200"/>
              </a:spcBef>
              <a:spcAft>
                <a:spcPts val="0"/>
              </a:spcAft>
              <a:buSzPct val="100000"/>
              <a:buChar char="●"/>
            </a:pPr>
            <a:r>
              <a:rPr lang="cs-CZ" sz="1900"/>
              <a:t>reprezentativní šetření (Focus, duben 2022): zpravodaje oslovují 50 % dotázaných a 60 % dotázaných si myslí, že mají radnice vydávat zpravodaje</a:t>
            </a:r>
            <a:endParaRPr sz="1900"/>
          </a:p>
          <a:p>
            <a:pPr indent="-331152" lvl="0" marL="457200" rtl="0" algn="l">
              <a:spcBef>
                <a:spcPts val="0"/>
              </a:spcBef>
              <a:spcAft>
                <a:spcPts val="0"/>
              </a:spcAft>
              <a:buSzPct val="100000"/>
              <a:buChar char="●"/>
            </a:pPr>
            <a:r>
              <a:rPr lang="cs-CZ" sz="1900"/>
              <a:t>často jediný zdroj informací o lokálních/regionálních tématech</a:t>
            </a:r>
            <a:endParaRPr sz="1900"/>
          </a:p>
          <a:p>
            <a:pPr indent="0" lvl="0" marL="0" rtl="0" algn="l">
              <a:spcBef>
                <a:spcPts val="1200"/>
              </a:spcBef>
              <a:spcAft>
                <a:spcPts val="0"/>
              </a:spcAft>
              <a:buNone/>
            </a:pPr>
            <a:r>
              <a:t/>
            </a:r>
            <a:endParaRPr sz="1900"/>
          </a:p>
          <a:p>
            <a:pPr indent="0" lvl="0" marL="0" rtl="0" algn="l">
              <a:spcBef>
                <a:spcPts val="1200"/>
              </a:spcBef>
              <a:spcAft>
                <a:spcPts val="0"/>
              </a:spcAft>
              <a:buNone/>
            </a:pPr>
            <a:r>
              <a:rPr b="1" lang="cs-CZ" sz="1900"/>
              <a:t>Proti:</a:t>
            </a:r>
            <a:endParaRPr b="1" sz="1900"/>
          </a:p>
          <a:p>
            <a:pPr indent="-331152" lvl="0" marL="457200" rtl="0" algn="l">
              <a:spcBef>
                <a:spcPts val="1200"/>
              </a:spcBef>
              <a:spcAft>
                <a:spcPts val="0"/>
              </a:spcAft>
              <a:buSzPct val="100000"/>
              <a:buChar char="●"/>
            </a:pPr>
            <a:r>
              <a:rPr lang="cs-CZ" sz="1900"/>
              <a:t>nedaří se naplňovat zákonné požadavky, nahrazeno zneužíváním pro PR</a:t>
            </a:r>
            <a:endParaRPr sz="1900"/>
          </a:p>
          <a:p>
            <a:pPr indent="-331152" lvl="0" marL="457200" rtl="0" algn="l">
              <a:spcBef>
                <a:spcPts val="0"/>
              </a:spcBef>
              <a:spcAft>
                <a:spcPts val="0"/>
              </a:spcAft>
              <a:buSzPct val="100000"/>
              <a:buChar char="●"/>
            </a:pPr>
            <a:r>
              <a:rPr lang="cs-CZ" sz="1900"/>
              <a:t>obtížné v praxi požadavkům objektivity a vyváženosti dostát</a:t>
            </a:r>
            <a:endParaRPr sz="1900"/>
          </a:p>
        </p:txBody>
      </p:sp>
      <p:sp>
        <p:nvSpPr>
          <p:cNvPr id="1085" name="Google Shape;1085;p128"/>
          <p:cNvSpPr txBox="1"/>
          <p:nvPr>
            <p:ph type="title"/>
          </p:nvPr>
        </p:nvSpPr>
        <p:spPr>
          <a:xfrm>
            <a:off x="271125" y="61450"/>
            <a:ext cx="6690300" cy="84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sz="3200"/>
              <a:t>Vydávat nebo nevydávat?</a:t>
            </a:r>
            <a:endParaRPr sz="3200"/>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129"/>
          <p:cNvSpPr txBox="1"/>
          <p:nvPr>
            <p:ph idx="1" type="subTitle"/>
          </p:nvPr>
        </p:nvSpPr>
        <p:spPr>
          <a:xfrm>
            <a:off x="271125" y="1195031"/>
            <a:ext cx="8015700" cy="3300000"/>
          </a:xfrm>
          <a:prstGeom prst="rect">
            <a:avLst/>
          </a:prstGeom>
        </p:spPr>
        <p:txBody>
          <a:bodyPr anchorCtr="0" anchor="t" bIns="91425" lIns="91425" spcFirstLastPara="1" rIns="91425" wrap="square" tIns="91425">
            <a:normAutofit fontScale="92500" lnSpcReduction="20000"/>
          </a:bodyPr>
          <a:lstStyle/>
          <a:p>
            <a:pPr indent="-334327" lvl="0" marL="457200" rtl="0" algn="l">
              <a:lnSpc>
                <a:spcPct val="115000"/>
              </a:lnSpc>
              <a:spcBef>
                <a:spcPts val="0"/>
              </a:spcBef>
              <a:spcAft>
                <a:spcPts val="0"/>
              </a:spcAft>
              <a:buSzPct val="100000"/>
              <a:buFont typeface="Calibri"/>
              <a:buChar char="●"/>
            </a:pPr>
            <a:r>
              <a:rPr lang="cs-CZ" sz="1800">
                <a:highlight>
                  <a:schemeClr val="lt1"/>
                </a:highlight>
              </a:rPr>
              <a:t>prevence střetu zájmu při tvorbě obsahu ​</a:t>
            </a:r>
            <a:endParaRPr sz="1800"/>
          </a:p>
          <a:p>
            <a:pPr indent="-334327" lvl="0" marL="457200" rtl="0" algn="l">
              <a:spcBef>
                <a:spcPts val="0"/>
              </a:spcBef>
              <a:spcAft>
                <a:spcPts val="0"/>
              </a:spcAft>
              <a:buSzPct val="100000"/>
              <a:buChar char="●"/>
            </a:pPr>
            <a:r>
              <a:rPr lang="cs-CZ" sz="1800"/>
              <a:t>nezávislý redaktor</a:t>
            </a:r>
            <a:endParaRPr sz="1800"/>
          </a:p>
          <a:p>
            <a:pPr indent="-334327" lvl="0" marL="457200" rtl="0" algn="l">
              <a:spcBef>
                <a:spcPts val="0"/>
              </a:spcBef>
              <a:spcAft>
                <a:spcPts val="0"/>
              </a:spcAft>
              <a:buSzPct val="100000"/>
              <a:buChar char="●"/>
            </a:pPr>
            <a:r>
              <a:rPr lang="cs-CZ" sz="1800"/>
              <a:t>správné smluvní zajištění - u TV nelze mít smluvní kontrolu nad obsahem</a:t>
            </a:r>
            <a:endParaRPr sz="1800"/>
          </a:p>
          <a:p>
            <a:pPr indent="-334327" lvl="0" marL="457200" rtl="0" algn="l">
              <a:spcBef>
                <a:spcPts val="0"/>
              </a:spcBef>
              <a:spcAft>
                <a:spcPts val="0"/>
              </a:spcAft>
              <a:buSzPct val="100000"/>
              <a:buChar char="●"/>
            </a:pPr>
            <a:r>
              <a:rPr lang="cs-CZ" sz="1800"/>
              <a:t>mediální strategie - k čemu jsou jednotlivé kanály, cíle komunikace, přehled o celkových nákladech, vyhodnocování náklady/dopad</a:t>
            </a:r>
            <a:endParaRPr sz="1800"/>
          </a:p>
          <a:p>
            <a:pPr indent="-334327" lvl="0" marL="457200" rtl="0" algn="l">
              <a:spcBef>
                <a:spcPts val="0"/>
              </a:spcBef>
              <a:spcAft>
                <a:spcPts val="0"/>
              </a:spcAft>
              <a:buSzPct val="100000"/>
              <a:buChar char="●"/>
            </a:pPr>
            <a:r>
              <a:rPr lang="cs-CZ" sz="1800"/>
              <a:t>systémové oddělení od vedení obce = výbor zastupitelstva</a:t>
            </a:r>
            <a:endParaRPr sz="1800"/>
          </a:p>
          <a:p>
            <a:pPr indent="0" lvl="0" marL="457200" rtl="0" algn="l">
              <a:spcBef>
                <a:spcPts val="1200"/>
              </a:spcBef>
              <a:spcAft>
                <a:spcPts val="0"/>
              </a:spcAft>
              <a:buNone/>
            </a:pPr>
            <a:r>
              <a:t/>
            </a:r>
            <a:endParaRPr sz="1800"/>
          </a:p>
          <a:p>
            <a:pPr indent="0" lvl="0" marL="457200" rtl="0" algn="l">
              <a:spcBef>
                <a:spcPts val="1200"/>
              </a:spcBef>
              <a:spcAft>
                <a:spcPts val="0"/>
              </a:spcAft>
              <a:buNone/>
            </a:pPr>
            <a:r>
              <a:t/>
            </a:r>
            <a:endParaRPr sz="1800"/>
          </a:p>
          <a:p>
            <a:pPr indent="0" lvl="0" marL="457200" rtl="0" algn="l">
              <a:lnSpc>
                <a:spcPct val="115000"/>
              </a:lnSpc>
              <a:spcBef>
                <a:spcPts val="1200"/>
              </a:spcBef>
              <a:spcAft>
                <a:spcPts val="0"/>
              </a:spcAft>
              <a:buNone/>
            </a:pPr>
            <a:r>
              <a:t/>
            </a:r>
            <a:endParaRPr>
              <a:highlight>
                <a:schemeClr val="lt1"/>
              </a:highlight>
            </a:endParaRPr>
          </a:p>
          <a:p>
            <a:pPr indent="0" lvl="0" marL="0" rtl="0" algn="l">
              <a:spcBef>
                <a:spcPts val="1200"/>
              </a:spcBef>
              <a:spcAft>
                <a:spcPts val="1200"/>
              </a:spcAft>
              <a:buNone/>
            </a:pPr>
            <a:r>
              <a:t/>
            </a:r>
            <a:endParaRPr/>
          </a:p>
        </p:txBody>
      </p:sp>
      <p:sp>
        <p:nvSpPr>
          <p:cNvPr id="1092" name="Google Shape;1092;p129"/>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sz="3200"/>
              <a:t>Jak systémově zlepšit média?</a:t>
            </a:r>
            <a:endParaRPr sz="3200"/>
          </a:p>
        </p:txBody>
      </p:sp>
      <p:pic>
        <p:nvPicPr>
          <p:cNvPr id="1093" name="Google Shape;1093;p129"/>
          <p:cNvPicPr preferRelativeResize="0"/>
          <p:nvPr/>
        </p:nvPicPr>
        <p:blipFill>
          <a:blip r:embed="rId3">
            <a:alphaModFix/>
          </a:blip>
          <a:stretch>
            <a:fillRect/>
          </a:stretch>
        </p:blipFill>
        <p:spPr>
          <a:xfrm>
            <a:off x="2038100" y="3252049"/>
            <a:ext cx="4643900" cy="13914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130"/>
          <p:cNvSpPr txBox="1"/>
          <p:nvPr>
            <p:ph idx="1" type="subTitle"/>
          </p:nvPr>
        </p:nvSpPr>
        <p:spPr>
          <a:xfrm>
            <a:off x="271125" y="1195031"/>
            <a:ext cx="8872800" cy="3300000"/>
          </a:xfrm>
          <a:prstGeom prst="rect">
            <a:avLst/>
          </a:prstGeom>
        </p:spPr>
        <p:txBody>
          <a:bodyPr anchorCtr="0" anchor="t" bIns="91425" lIns="91425" spcFirstLastPara="1" rIns="91425" wrap="square" tIns="91425">
            <a:normAutofit lnSpcReduction="10000"/>
          </a:bodyPr>
          <a:lstStyle/>
          <a:p>
            <a:pPr indent="-387350" lvl="0" marL="457200" rtl="0" algn="l">
              <a:lnSpc>
                <a:spcPct val="150000"/>
              </a:lnSpc>
              <a:spcBef>
                <a:spcPts val="0"/>
              </a:spcBef>
              <a:spcAft>
                <a:spcPts val="0"/>
              </a:spcAft>
              <a:buSzPts val="2500"/>
              <a:buChar char="●"/>
            </a:pPr>
            <a:r>
              <a:rPr lang="cs-CZ" sz="2500"/>
              <a:t>není nutné mít vlastní média</a:t>
            </a:r>
            <a:endParaRPr sz="2500"/>
          </a:p>
          <a:p>
            <a:pPr indent="-387350" lvl="0" marL="457200" rtl="0" algn="l">
              <a:lnSpc>
                <a:spcPct val="150000"/>
              </a:lnSpc>
              <a:spcBef>
                <a:spcPts val="0"/>
              </a:spcBef>
              <a:spcAft>
                <a:spcPts val="0"/>
              </a:spcAft>
              <a:buSzPts val="2500"/>
              <a:buChar char="●"/>
            </a:pPr>
            <a:r>
              <a:rPr lang="cs-CZ" sz="2500"/>
              <a:t>informace o činnosti radnice mají být objektivní a vyvážené </a:t>
            </a:r>
            <a:endParaRPr sz="2500"/>
          </a:p>
          <a:p>
            <a:pPr indent="-387350" lvl="0" marL="457200" rtl="0" algn="l">
              <a:lnSpc>
                <a:spcPct val="150000"/>
              </a:lnSpc>
              <a:spcBef>
                <a:spcPts val="0"/>
              </a:spcBef>
              <a:spcAft>
                <a:spcPts val="0"/>
              </a:spcAft>
              <a:buSzPts val="2500"/>
              <a:buChar char="●"/>
            </a:pPr>
            <a:r>
              <a:rPr lang="cs-CZ" sz="2500"/>
              <a:t>systémové nastavení: čím dál od vedení, tím lépe</a:t>
            </a:r>
            <a:endParaRPr sz="2500"/>
          </a:p>
          <a:p>
            <a:pPr indent="-387350" lvl="0" marL="457200" rtl="0" algn="l">
              <a:lnSpc>
                <a:spcPct val="150000"/>
              </a:lnSpc>
              <a:spcBef>
                <a:spcPts val="0"/>
              </a:spcBef>
              <a:spcAft>
                <a:spcPts val="0"/>
              </a:spcAft>
              <a:buSzPts val="2500"/>
              <a:buChar char="●"/>
            </a:pPr>
            <a:r>
              <a:rPr lang="cs-CZ" sz="2500"/>
              <a:t>mediální kanály nejsou volebním materiálem</a:t>
            </a:r>
            <a:endParaRPr sz="2500"/>
          </a:p>
          <a:p>
            <a:pPr indent="-387350" lvl="0" marL="457200" rtl="0" algn="l">
              <a:lnSpc>
                <a:spcPct val="150000"/>
              </a:lnSpc>
              <a:spcBef>
                <a:spcPts val="0"/>
              </a:spcBef>
              <a:spcAft>
                <a:spcPts val="0"/>
              </a:spcAft>
              <a:buSzPts val="2500"/>
              <a:buChar char="●"/>
            </a:pPr>
            <a:r>
              <a:rPr lang="cs-CZ" sz="2500"/>
              <a:t>je vhodné řešit všechna média - mediální strategie kraje</a:t>
            </a:r>
            <a:endParaRPr sz="2500"/>
          </a:p>
        </p:txBody>
      </p:sp>
      <p:sp>
        <p:nvSpPr>
          <p:cNvPr id="1100" name="Google Shape;1100;p130"/>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cs-CZ" sz="3200"/>
              <a:t>Co je nutné si odnést?</a:t>
            </a:r>
            <a:endParaRPr sz="3200"/>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131"/>
          <p:cNvSpPr txBox="1"/>
          <p:nvPr>
            <p:ph idx="1" type="subTitle"/>
          </p:nvPr>
        </p:nvSpPr>
        <p:spPr>
          <a:xfrm>
            <a:off x="0" y="884269"/>
            <a:ext cx="9144000" cy="4355700"/>
          </a:xfrm>
          <a:prstGeom prst="rect">
            <a:avLst/>
          </a:prstGeom>
        </p:spPr>
        <p:txBody>
          <a:bodyPr anchorCtr="0" anchor="t" bIns="91425" lIns="91425" spcFirstLastPara="1" rIns="91425" wrap="square" tIns="91425">
            <a:normAutofit fontScale="47500" lnSpcReduction="20000"/>
          </a:bodyPr>
          <a:lstStyle/>
          <a:p>
            <a:pPr indent="0" lvl="0" marL="0" rtl="0" algn="l">
              <a:spcBef>
                <a:spcPts val="0"/>
              </a:spcBef>
              <a:spcAft>
                <a:spcPts val="0"/>
              </a:spcAft>
              <a:buClr>
                <a:schemeClr val="dk1"/>
              </a:buClr>
              <a:buSzPct val="42307"/>
              <a:buFont typeface="Arial"/>
              <a:buNone/>
            </a:pPr>
            <a:r>
              <a:rPr lang="cs-CZ" sz="2600" u="sng">
                <a:solidFill>
                  <a:schemeClr val="hlink"/>
                </a:solidFill>
                <a:hlinkClick r:id="rId3"/>
              </a:rPr>
              <a:t>transparentni-cesko.cz</a:t>
            </a:r>
            <a:endParaRPr sz="2600"/>
          </a:p>
          <a:p>
            <a:pPr indent="0" lvl="0" marL="0" rtl="0" algn="l">
              <a:spcBef>
                <a:spcPts val="1200"/>
              </a:spcBef>
              <a:spcAft>
                <a:spcPts val="0"/>
              </a:spcAft>
              <a:buClr>
                <a:schemeClr val="dk1"/>
              </a:buClr>
              <a:buSzPct val="42307"/>
              <a:buFont typeface="Arial"/>
              <a:buNone/>
            </a:pPr>
            <a:r>
              <a:rPr lang="cs-CZ" sz="2600" u="sng">
                <a:solidFill>
                  <a:schemeClr val="hlink"/>
                </a:solidFill>
                <a:hlinkClick r:id="rId4"/>
              </a:rPr>
              <a:t>metodika.econlab.cz</a:t>
            </a:r>
            <a:r>
              <a:rPr lang="cs-CZ" sz="2600"/>
              <a:t> - metodika k zadávání VZMR</a:t>
            </a:r>
            <a:endParaRPr sz="2600"/>
          </a:p>
          <a:p>
            <a:pPr indent="0" lvl="0" marL="0" rtl="0" algn="l">
              <a:spcBef>
                <a:spcPts val="1200"/>
              </a:spcBef>
              <a:spcAft>
                <a:spcPts val="0"/>
              </a:spcAft>
              <a:buClr>
                <a:schemeClr val="dk1"/>
              </a:buClr>
              <a:buSzPct val="42307"/>
              <a:buFont typeface="Arial"/>
              <a:buNone/>
            </a:pPr>
            <a:r>
              <a:rPr lang="cs-CZ" sz="2600" u="sng">
                <a:solidFill>
                  <a:schemeClr val="hlink"/>
                </a:solidFill>
                <a:hlinkClick r:id="rId5"/>
              </a:rPr>
              <a:t>kontrola.datlab.eu</a:t>
            </a:r>
            <a:r>
              <a:rPr lang="cs-CZ" sz="2600"/>
              <a:t> - nástroj pro analýzu zakázek</a:t>
            </a:r>
            <a:endParaRPr sz="2600"/>
          </a:p>
          <a:p>
            <a:pPr indent="0" lvl="0" marL="0" rtl="0" algn="l">
              <a:spcBef>
                <a:spcPts val="1200"/>
              </a:spcBef>
              <a:spcAft>
                <a:spcPts val="0"/>
              </a:spcAft>
              <a:buClr>
                <a:schemeClr val="dk1"/>
              </a:buClr>
              <a:buSzPct val="42307"/>
              <a:buFont typeface="Arial"/>
              <a:buNone/>
            </a:pPr>
            <a:r>
              <a:rPr lang="cs-CZ" sz="2600" u="sng">
                <a:solidFill>
                  <a:schemeClr val="hlink"/>
                </a:solidFill>
                <a:hlinkClick r:id="rId6"/>
              </a:rPr>
              <a:t>politickefinance.cz</a:t>
            </a:r>
            <a:r>
              <a:rPr lang="cs-CZ" sz="2600"/>
              <a:t> - financování stran</a:t>
            </a:r>
            <a:endParaRPr sz="2600"/>
          </a:p>
          <a:p>
            <a:pPr indent="0" lvl="0" marL="0" rtl="0" algn="l">
              <a:spcBef>
                <a:spcPts val="1200"/>
              </a:spcBef>
              <a:spcAft>
                <a:spcPts val="0"/>
              </a:spcAft>
              <a:buNone/>
            </a:pPr>
            <a:r>
              <a:rPr lang="cs-CZ" sz="2600" u="sng">
                <a:solidFill>
                  <a:schemeClr val="hlink"/>
                </a:solidFill>
                <a:hlinkClick r:id="rId7"/>
              </a:rPr>
              <a:t>asistenti.oziveni.cz</a:t>
            </a:r>
            <a:r>
              <a:rPr lang="cs-CZ" sz="2600"/>
              <a:t> - poslanečtí asistenti od 2013</a:t>
            </a:r>
            <a:endParaRPr sz="2600"/>
          </a:p>
          <a:p>
            <a:pPr indent="0" lvl="0" marL="0" rtl="0" algn="l">
              <a:spcBef>
                <a:spcPts val="1200"/>
              </a:spcBef>
              <a:spcAft>
                <a:spcPts val="0"/>
              </a:spcAft>
              <a:buNone/>
            </a:pPr>
            <a:r>
              <a:rPr lang="cs-CZ" sz="2600" u="sng">
                <a:solidFill>
                  <a:schemeClr val="hlink"/>
                </a:solidFill>
                <a:hlinkClick r:id="rId8"/>
              </a:rPr>
              <a:t>infoprovsechny.cz</a:t>
            </a:r>
            <a:r>
              <a:rPr lang="cs-CZ" sz="2600"/>
              <a:t> - podávání 106ek + minulé dotazy!</a:t>
            </a:r>
            <a:endParaRPr sz="2600"/>
          </a:p>
          <a:p>
            <a:pPr indent="0" lvl="0" marL="0" rtl="0" algn="l">
              <a:spcBef>
                <a:spcPts val="1200"/>
              </a:spcBef>
              <a:spcAft>
                <a:spcPts val="0"/>
              </a:spcAft>
              <a:buNone/>
            </a:pPr>
            <a:r>
              <a:rPr lang="cs-CZ" sz="2600" u="sng">
                <a:solidFill>
                  <a:schemeClr val="hlink"/>
                </a:solidFill>
                <a:hlinkClick r:id="rId9"/>
              </a:rPr>
              <a:t>hlasnatrouba.cz</a:t>
            </a:r>
            <a:r>
              <a:rPr lang="cs-CZ" sz="2600"/>
              <a:t> - hodnocení radničních periodik</a:t>
            </a:r>
            <a:endParaRPr sz="2600"/>
          </a:p>
          <a:p>
            <a:pPr indent="0" lvl="0" marL="0" rtl="0" algn="l">
              <a:spcBef>
                <a:spcPts val="1200"/>
              </a:spcBef>
              <a:spcAft>
                <a:spcPts val="0"/>
              </a:spcAft>
              <a:buClr>
                <a:schemeClr val="dk1"/>
              </a:buClr>
              <a:buSzPct val="42307"/>
              <a:buFont typeface="Arial"/>
              <a:buNone/>
            </a:pPr>
            <a:r>
              <a:rPr lang="cs-CZ" sz="2600" u="sng">
                <a:solidFill>
                  <a:schemeClr val="hlink"/>
                </a:solidFill>
                <a:hlinkClick r:id="rId10"/>
              </a:rPr>
              <a:t>europam.eu</a:t>
            </a:r>
            <a:r>
              <a:rPr lang="cs-CZ" sz="2600"/>
              <a:t> - srovnání členských států EU</a:t>
            </a:r>
            <a:endParaRPr sz="2600"/>
          </a:p>
          <a:p>
            <a:pPr indent="0" lvl="0" marL="0" rtl="0" algn="l">
              <a:spcBef>
                <a:spcPts val="1200"/>
              </a:spcBef>
              <a:spcAft>
                <a:spcPts val="0"/>
              </a:spcAft>
              <a:buClr>
                <a:schemeClr val="dk1"/>
              </a:buClr>
              <a:buSzPct val="42307"/>
              <a:buFont typeface="Arial"/>
              <a:buNone/>
            </a:pPr>
            <a:r>
              <a:rPr lang="cs-CZ" sz="2600" u="sng">
                <a:solidFill>
                  <a:schemeClr val="hlink"/>
                </a:solidFill>
                <a:hlinkClick r:id="rId11"/>
              </a:rPr>
              <a:t>doporučení k zadávacím dokumentacím</a:t>
            </a:r>
            <a:r>
              <a:rPr lang="cs-CZ" sz="2600"/>
              <a:t> - DG Enviro</a:t>
            </a:r>
            <a:endParaRPr sz="2600"/>
          </a:p>
          <a:p>
            <a:pPr indent="-139700" lvl="0" marL="1257300" rtl="0" algn="l">
              <a:spcBef>
                <a:spcPts val="1200"/>
              </a:spcBef>
              <a:spcAft>
                <a:spcPts val="0"/>
              </a:spcAft>
              <a:buClr>
                <a:schemeClr val="dk1"/>
              </a:buClr>
              <a:buSzPct val="42307"/>
              <a:buFont typeface="Arial"/>
              <a:buNone/>
            </a:pPr>
            <a:r>
              <a:rPr lang="cs-CZ" sz="2600" u="sng">
                <a:solidFill>
                  <a:schemeClr val="hlink"/>
                </a:solidFill>
                <a:hlinkClick r:id="rId12"/>
              </a:rPr>
              <a:t>pokyny k zadávání VZ určené aplikujícím odborníkům</a:t>
            </a:r>
            <a:r>
              <a:rPr lang="cs-CZ" sz="2600"/>
              <a:t> - DG Regio</a:t>
            </a:r>
            <a:endParaRPr sz="2600"/>
          </a:p>
          <a:p>
            <a:pPr indent="-139700" lvl="0" marL="1257300" rtl="0" algn="l">
              <a:spcBef>
                <a:spcPts val="1200"/>
              </a:spcBef>
              <a:spcAft>
                <a:spcPts val="0"/>
              </a:spcAft>
              <a:buClr>
                <a:schemeClr val="dk1"/>
              </a:buClr>
              <a:buSzPct val="42307"/>
              <a:buFont typeface="Arial"/>
              <a:buNone/>
            </a:pPr>
            <a:r>
              <a:rPr lang="cs-CZ" sz="2600" u="sng">
                <a:solidFill>
                  <a:schemeClr val="hlink"/>
                </a:solidFill>
                <a:hlinkClick r:id="rId13"/>
              </a:rPr>
              <a:t>sovz.cz</a:t>
            </a:r>
            <a:r>
              <a:rPr lang="cs-CZ" sz="2600"/>
              <a:t> - sociálně odpovědné veřejné zadávání</a:t>
            </a:r>
            <a:endParaRPr sz="2600"/>
          </a:p>
          <a:p>
            <a:pPr indent="0" lvl="0" marL="1117600" rtl="0" algn="l">
              <a:spcBef>
                <a:spcPts val="1200"/>
              </a:spcBef>
              <a:spcAft>
                <a:spcPts val="0"/>
              </a:spcAft>
              <a:buClr>
                <a:schemeClr val="dk1"/>
              </a:buClr>
              <a:buSzPct val="42307"/>
              <a:buFont typeface="Arial"/>
              <a:buNone/>
            </a:pPr>
            <a:r>
              <a:t/>
            </a:r>
            <a:endParaRPr sz="2600"/>
          </a:p>
          <a:p>
            <a:pPr indent="0" lvl="0" marL="0" rtl="0" algn="l">
              <a:spcBef>
                <a:spcPts val="1200"/>
              </a:spcBef>
              <a:spcAft>
                <a:spcPts val="1200"/>
              </a:spcAft>
              <a:buClr>
                <a:schemeClr val="dk1"/>
              </a:buClr>
              <a:buSzPct val="42307"/>
              <a:buFont typeface="Arial"/>
              <a:buNone/>
            </a:pPr>
            <a:r>
              <a:t/>
            </a:r>
            <a:endParaRPr sz="2600"/>
          </a:p>
        </p:txBody>
      </p:sp>
      <p:sp>
        <p:nvSpPr>
          <p:cNvPr id="1107" name="Google Shape;1107;p131"/>
          <p:cNvSpPr txBox="1"/>
          <p:nvPr>
            <p:ph type="title"/>
          </p:nvPr>
        </p:nvSpPr>
        <p:spPr>
          <a:xfrm>
            <a:off x="285400" y="-46331"/>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Informační zdroje</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132"/>
          <p:cNvSpPr txBox="1"/>
          <p:nvPr>
            <p:ph idx="4294967295" type="ctrTitle"/>
          </p:nvPr>
        </p:nvSpPr>
        <p:spPr>
          <a:xfrm>
            <a:off x="683575" y="1059581"/>
            <a:ext cx="7772400" cy="3068700"/>
          </a:xfrm>
          <a:prstGeom prst="rect">
            <a:avLst/>
          </a:prstGeom>
          <a:noFill/>
          <a:ln>
            <a:noFill/>
          </a:ln>
        </p:spPr>
        <p:txBody>
          <a:bodyPr anchorCtr="0" anchor="ctr" bIns="45700" lIns="91425" spcFirstLastPara="1" rIns="91425" wrap="square" tIns="45700">
            <a:normAutofit fontScale="90000"/>
          </a:bodyPr>
          <a:lstStyle/>
          <a:p>
            <a:pPr indent="0" lvl="0" marL="0" marR="0" rtl="0" algn="l">
              <a:lnSpc>
                <a:spcPct val="100000"/>
              </a:lnSpc>
              <a:spcBef>
                <a:spcPts val="0"/>
              </a:spcBef>
              <a:spcAft>
                <a:spcPts val="0"/>
              </a:spcAft>
              <a:buClr>
                <a:srgbClr val="000000"/>
              </a:buClr>
              <a:buSzPct val="27500"/>
              <a:buFont typeface="Arial"/>
              <a:buNone/>
            </a:pPr>
            <a:r>
              <a:rPr b="1" lang="cs-CZ" sz="4000">
                <a:solidFill>
                  <a:srgbClr val="0070C0"/>
                </a:solidFill>
              </a:rPr>
              <a:t>Děkujeme</a:t>
            </a:r>
            <a:r>
              <a:rPr b="1" i="0" lang="cs-CZ" sz="4400" u="none" cap="none" strike="noStrike">
                <a:solidFill>
                  <a:schemeClr val="accent1"/>
                </a:solidFill>
                <a:latin typeface="Calibri"/>
                <a:ea typeface="Calibri"/>
                <a:cs typeface="Calibri"/>
                <a:sym typeface="Calibri"/>
              </a:rPr>
              <a:t> </a:t>
            </a:r>
            <a:r>
              <a:rPr b="1" lang="cs-CZ" sz="4000">
                <a:solidFill>
                  <a:srgbClr val="0070C0"/>
                </a:solidFill>
              </a:rPr>
              <a:t>za pozornost</a:t>
            </a:r>
            <a:endParaRPr sz="4000">
              <a:solidFill>
                <a:schemeClr val="accent1"/>
              </a:solidFill>
            </a:endParaRPr>
          </a:p>
          <a:p>
            <a:pPr indent="0" lvl="0" marL="0" marR="0" rtl="0" algn="ctr">
              <a:spcBef>
                <a:spcPts val="0"/>
              </a:spcBef>
              <a:spcAft>
                <a:spcPts val="0"/>
              </a:spcAft>
              <a:buClr>
                <a:schemeClr val="accent1"/>
              </a:buClr>
              <a:buFont typeface="Calibri"/>
              <a:buNone/>
            </a:pPr>
            <a:r>
              <a:t/>
            </a:r>
            <a:endParaRPr sz="4000">
              <a:solidFill>
                <a:schemeClr val="accent1"/>
              </a:solidFill>
            </a:endParaRPr>
          </a:p>
          <a:p>
            <a:pPr indent="0" lvl="0" marL="0" marR="0" rtl="0" algn="ctr">
              <a:spcBef>
                <a:spcPts val="0"/>
              </a:spcBef>
              <a:spcAft>
                <a:spcPts val="0"/>
              </a:spcAft>
              <a:buClr>
                <a:schemeClr val="accent1"/>
              </a:buClr>
              <a:buFont typeface="Calibri"/>
              <a:buNone/>
            </a:pPr>
            <a:r>
              <a:t/>
            </a:r>
            <a:endParaRPr sz="4000">
              <a:solidFill>
                <a:schemeClr val="accent1"/>
              </a:solidFill>
            </a:endParaRPr>
          </a:p>
          <a:p>
            <a:pPr indent="0" lvl="0" marL="0" marR="0" rtl="0" algn="ctr">
              <a:spcBef>
                <a:spcPts val="0"/>
              </a:spcBef>
              <a:spcAft>
                <a:spcPts val="0"/>
              </a:spcAft>
              <a:buClr>
                <a:schemeClr val="accent1"/>
              </a:buClr>
              <a:buFont typeface="Calibri"/>
              <a:buNone/>
            </a:pPr>
            <a:r>
              <a:rPr b="1" i="0" lang="cs-CZ" sz="3600" u="sng" cap="none" strike="noStrike">
                <a:solidFill>
                  <a:schemeClr val="hlink"/>
                </a:solidFill>
                <a:hlinkClick r:id="rId3"/>
              </a:rPr>
              <a:t>www.</a:t>
            </a:r>
            <a:r>
              <a:rPr b="1" lang="cs-CZ" sz="3600" u="sng">
                <a:solidFill>
                  <a:schemeClr val="hlink"/>
                </a:solidFill>
                <a:hlinkClick r:id="rId4"/>
              </a:rPr>
              <a:t>oziveni</a:t>
            </a:r>
            <a:r>
              <a:rPr b="1" i="0" lang="cs-CZ" sz="3600" u="sng" cap="none" strike="noStrike">
                <a:solidFill>
                  <a:schemeClr val="hlink"/>
                </a:solidFill>
                <a:hlinkClick r:id="rId5"/>
              </a:rPr>
              <a:t>.cz</a:t>
            </a:r>
            <a:br>
              <a:rPr b="1" i="0" lang="cs-CZ" sz="3600" u="none" cap="none" strike="noStrike">
                <a:solidFill>
                  <a:schemeClr val="accent1"/>
                </a:solidFill>
              </a:rPr>
            </a:br>
            <a:endParaRPr b="1" i="0" sz="3600" u="none" cap="none" strike="noStrike">
              <a:solidFill>
                <a:schemeClr val="accent1"/>
              </a:solidFill>
            </a:endParaRPr>
          </a:p>
          <a:p>
            <a:pPr indent="0" lvl="0" marL="0" marR="0" rtl="0" algn="ctr">
              <a:spcBef>
                <a:spcPts val="0"/>
              </a:spcBef>
              <a:spcAft>
                <a:spcPts val="0"/>
              </a:spcAft>
              <a:buClr>
                <a:schemeClr val="accent1"/>
              </a:buClr>
              <a:buFont typeface="Calibri"/>
              <a:buNone/>
            </a:pPr>
            <a:r>
              <a:rPr b="1" i="0" lang="cs-CZ" sz="2400" u="sng" cap="none" strike="noStrike">
                <a:solidFill>
                  <a:schemeClr val="hlink"/>
                </a:solidFill>
                <a:hlinkClick r:id="rId6"/>
              </a:rPr>
              <a:t>poradna</a:t>
            </a:r>
            <a:r>
              <a:rPr b="1" i="0" lang="cs-CZ" sz="2400" u="sng" cap="none" strike="noStrike">
                <a:solidFill>
                  <a:schemeClr val="hlink"/>
                </a:solidFill>
                <a:hlinkClick r:id="rId7"/>
              </a:rPr>
              <a:t>@oziveni.cz</a:t>
            </a:r>
            <a:r>
              <a:rPr b="1" lang="cs-CZ" sz="2400">
                <a:solidFill>
                  <a:schemeClr val="accent1"/>
                </a:solidFill>
              </a:rPr>
              <a:t> </a:t>
            </a:r>
            <a:endParaRPr b="1" sz="2400">
              <a:solidFill>
                <a:schemeClr val="accent1"/>
              </a:solidFill>
            </a:endParaRPr>
          </a:p>
          <a:p>
            <a:pPr indent="0" lvl="0" marL="0" marR="0" rtl="0" algn="ctr">
              <a:spcBef>
                <a:spcPts val="0"/>
              </a:spcBef>
              <a:spcAft>
                <a:spcPts val="0"/>
              </a:spcAft>
              <a:buClr>
                <a:schemeClr val="accent1"/>
              </a:buClr>
              <a:buFont typeface="Calibri"/>
              <a:buNone/>
            </a:pPr>
            <a:r>
              <a:t/>
            </a:r>
            <a:endParaRPr b="1" sz="2400">
              <a:solidFill>
                <a:schemeClr val="accent1"/>
              </a:solidFill>
            </a:endParaRPr>
          </a:p>
          <a:p>
            <a:pPr indent="0" lvl="0" marL="0" marR="0" rtl="0" algn="ctr">
              <a:spcBef>
                <a:spcPts val="0"/>
              </a:spcBef>
              <a:spcAft>
                <a:spcPts val="0"/>
              </a:spcAft>
              <a:buClr>
                <a:schemeClr val="accent1"/>
              </a:buClr>
              <a:buFont typeface="Calibri"/>
              <a:buNone/>
            </a:pPr>
            <a:r>
              <a:rPr b="1" lang="cs-CZ" sz="2400">
                <a:solidFill>
                  <a:schemeClr val="accent1"/>
                </a:solidFill>
              </a:rPr>
              <a:t> </a:t>
            </a:r>
            <a:endParaRPr b="1" sz="2400">
              <a:solidFill>
                <a:schemeClr val="accent1"/>
              </a:solidFill>
            </a:endParaRPr>
          </a:p>
          <a:p>
            <a:pPr indent="0" lvl="0" marL="0" marR="0" rtl="0" algn="ctr">
              <a:spcBef>
                <a:spcPts val="0"/>
              </a:spcBef>
              <a:spcAft>
                <a:spcPts val="0"/>
              </a:spcAft>
              <a:buClr>
                <a:schemeClr val="accent1"/>
              </a:buClr>
              <a:buFont typeface="Calibri"/>
              <a:buNone/>
            </a:pPr>
            <a:br>
              <a:rPr b="1" i="0" lang="cs-CZ" sz="2400" u="none" cap="none" strike="noStrike">
                <a:solidFill>
                  <a:schemeClr val="accent1"/>
                </a:solidFill>
              </a:rPr>
            </a:br>
            <a:br>
              <a:rPr b="1" i="0" lang="cs-CZ" sz="2400" u="none" cap="none" strike="noStrike">
                <a:solidFill>
                  <a:schemeClr val="accent1"/>
                </a:solidFill>
              </a:rPr>
            </a:br>
            <a:endParaRPr b="1" i="0" sz="2400" u="none" cap="none" strike="noStrike">
              <a:solidFill>
                <a:schemeClr val="accen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9"/>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Fungování zastupitelstva</a:t>
            </a:r>
            <a:endParaRPr/>
          </a:p>
        </p:txBody>
      </p:sp>
      <p:pic>
        <p:nvPicPr>
          <p:cNvPr id="238" name="Google Shape;238;p39"/>
          <p:cNvPicPr preferRelativeResize="0"/>
          <p:nvPr/>
        </p:nvPicPr>
        <p:blipFill>
          <a:blip r:embed="rId3">
            <a:alphaModFix/>
          </a:blip>
          <a:stretch>
            <a:fillRect/>
          </a:stretch>
        </p:blipFill>
        <p:spPr>
          <a:xfrm>
            <a:off x="880725" y="1568063"/>
            <a:ext cx="6380064" cy="266784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0"/>
          <p:cNvSpPr txBox="1"/>
          <p:nvPr>
            <p:ph idx="1" type="subTitle"/>
          </p:nvPr>
        </p:nvSpPr>
        <p:spPr>
          <a:xfrm>
            <a:off x="271125" y="1195031"/>
            <a:ext cx="8015700" cy="1842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CZ" sz="2400"/>
              <a:t>K čemu je zastupitelstvo vhodné?</a:t>
            </a:r>
            <a:endParaRPr sz="2400"/>
          </a:p>
          <a:p>
            <a:pPr indent="0" lvl="0" marL="0" rtl="0" algn="l">
              <a:spcBef>
                <a:spcPts val="1200"/>
              </a:spcBef>
              <a:spcAft>
                <a:spcPts val="0"/>
              </a:spcAft>
              <a:buNone/>
            </a:pPr>
            <a:r>
              <a:rPr lang="cs-CZ" sz="2400"/>
              <a:t>Co je vhodné na zastupitelstvu ne-otvírat?</a:t>
            </a:r>
            <a:endParaRPr sz="2400"/>
          </a:p>
          <a:p>
            <a:pPr indent="0" lvl="0" marL="0" rtl="0" algn="l">
              <a:spcBef>
                <a:spcPts val="1200"/>
              </a:spcBef>
              <a:spcAft>
                <a:spcPts val="1200"/>
              </a:spcAft>
              <a:buClr>
                <a:schemeClr val="dk1"/>
              </a:buClr>
              <a:buSzPts val="1100"/>
              <a:buFont typeface="Arial"/>
              <a:buNone/>
            </a:pPr>
            <a:r>
              <a:rPr lang="cs-CZ" sz="2400"/>
              <a:t>Kdy je moudré na zastupitelstvu vystoupit?</a:t>
            </a:r>
            <a:endParaRPr sz="2400"/>
          </a:p>
        </p:txBody>
      </p:sp>
      <p:sp>
        <p:nvSpPr>
          <p:cNvPr id="245" name="Google Shape;245;p40"/>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Fungování zastupitelstva</a:t>
            </a:r>
            <a:endParaRPr/>
          </a:p>
        </p:txBody>
      </p:sp>
      <p:pic>
        <p:nvPicPr>
          <p:cNvPr id="246" name="Google Shape;246;p40"/>
          <p:cNvPicPr preferRelativeResize="0"/>
          <p:nvPr/>
        </p:nvPicPr>
        <p:blipFill>
          <a:blip r:embed="rId3">
            <a:alphaModFix/>
          </a:blip>
          <a:stretch>
            <a:fillRect/>
          </a:stretch>
        </p:blipFill>
        <p:spPr>
          <a:xfrm>
            <a:off x="2347500" y="3205996"/>
            <a:ext cx="6011775" cy="178510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1"/>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Odměny</a:t>
            </a:r>
            <a:endParaRPr/>
          </a:p>
        </p:txBody>
      </p:sp>
      <p:pic>
        <p:nvPicPr>
          <p:cNvPr id="253" name="Google Shape;253;p41"/>
          <p:cNvPicPr preferRelativeResize="0"/>
          <p:nvPr/>
        </p:nvPicPr>
        <p:blipFill>
          <a:blip r:embed="rId3">
            <a:alphaModFix/>
          </a:blip>
          <a:stretch>
            <a:fillRect/>
          </a:stretch>
        </p:blipFill>
        <p:spPr>
          <a:xfrm>
            <a:off x="685800" y="1739269"/>
            <a:ext cx="6629402" cy="24229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2"/>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Odměny</a:t>
            </a:r>
            <a:endParaRPr/>
          </a:p>
        </p:txBody>
      </p:sp>
      <p:pic>
        <p:nvPicPr>
          <p:cNvPr id="260" name="Google Shape;260;p42"/>
          <p:cNvPicPr preferRelativeResize="0"/>
          <p:nvPr/>
        </p:nvPicPr>
        <p:blipFill>
          <a:blip r:embed="rId3">
            <a:alphaModFix/>
          </a:blip>
          <a:stretch>
            <a:fillRect/>
          </a:stretch>
        </p:blipFill>
        <p:spPr>
          <a:xfrm>
            <a:off x="838200" y="1796419"/>
            <a:ext cx="6629402" cy="223442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3"/>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Odměny</a:t>
            </a:r>
            <a:endParaRPr/>
          </a:p>
        </p:txBody>
      </p:sp>
      <p:sp>
        <p:nvSpPr>
          <p:cNvPr id="267" name="Google Shape;267;p43"/>
          <p:cNvSpPr txBox="1"/>
          <p:nvPr/>
        </p:nvSpPr>
        <p:spPr>
          <a:xfrm>
            <a:off x="271125" y="983775"/>
            <a:ext cx="8015700" cy="4159800"/>
          </a:xfrm>
          <a:prstGeom prst="rect">
            <a:avLst/>
          </a:prstGeom>
          <a:noFill/>
          <a:ln>
            <a:noFill/>
          </a:ln>
        </p:spPr>
        <p:txBody>
          <a:bodyPr anchorCtr="0" anchor="t" bIns="91425" lIns="91425" spcFirstLastPara="1" rIns="91425" wrap="square" tIns="91425">
            <a:noAutofit/>
          </a:bodyPr>
          <a:lstStyle/>
          <a:p>
            <a:pPr indent="-139700" lvl="0" marL="342900" rtl="0" algn="l">
              <a:spcBef>
                <a:spcPts val="640"/>
              </a:spcBef>
              <a:spcAft>
                <a:spcPts val="0"/>
              </a:spcAft>
              <a:buNone/>
            </a:pPr>
            <a:r>
              <a:rPr b="1" lang="cs-CZ" sz="2400">
                <a:solidFill>
                  <a:srgbClr val="000000"/>
                </a:solidFill>
                <a:latin typeface="Calibri"/>
                <a:ea typeface="Calibri"/>
                <a:cs typeface="Calibri"/>
                <a:sym typeface="Calibri"/>
              </a:rPr>
              <a:t>Odměna zastupitelů</a:t>
            </a:r>
            <a:r>
              <a:rPr lang="cs-CZ" sz="2400">
                <a:solidFill>
                  <a:srgbClr val="000000"/>
                </a:solidFill>
                <a:latin typeface="Calibri"/>
                <a:ea typeface="Calibri"/>
                <a:cs typeface="Calibri"/>
                <a:sym typeface="Calibri"/>
              </a:rPr>
              <a:t> =</a:t>
            </a:r>
            <a:endParaRPr sz="2400">
              <a:solidFill>
                <a:srgbClr val="000000"/>
              </a:solidFill>
              <a:latin typeface="Calibri"/>
              <a:ea typeface="Calibri"/>
              <a:cs typeface="Calibri"/>
              <a:sym typeface="Calibri"/>
            </a:endParaRPr>
          </a:p>
          <a:p>
            <a:pPr indent="-139700" lvl="0" marL="800100" rtl="0" algn="l">
              <a:spcBef>
                <a:spcPts val="640"/>
              </a:spcBef>
              <a:spcAft>
                <a:spcPts val="0"/>
              </a:spcAft>
              <a:buNone/>
            </a:pPr>
            <a:r>
              <a:rPr b="1" lang="cs-CZ" sz="2400">
                <a:solidFill>
                  <a:srgbClr val="000000"/>
                </a:solidFill>
                <a:latin typeface="Calibri"/>
                <a:ea typeface="Calibri"/>
                <a:cs typeface="Calibri"/>
                <a:sym typeface="Calibri"/>
              </a:rPr>
              <a:t>“základna pro výpočet”</a:t>
            </a:r>
            <a:r>
              <a:rPr b="1" lang="cs-CZ" sz="2400">
                <a:latin typeface="Calibri"/>
                <a:ea typeface="Calibri"/>
                <a:cs typeface="Calibri"/>
                <a:sym typeface="Calibri"/>
              </a:rPr>
              <a:t> </a:t>
            </a:r>
            <a:r>
              <a:rPr lang="cs-CZ" sz="2400">
                <a:solidFill>
                  <a:srgbClr val="000000"/>
                </a:solidFill>
                <a:latin typeface="Calibri"/>
                <a:ea typeface="Calibri"/>
                <a:cs typeface="Calibri"/>
                <a:sym typeface="Calibri"/>
              </a:rPr>
              <a:t>(</a:t>
            </a:r>
            <a:r>
              <a:rPr lang="cs-CZ" sz="2400" u="sng">
                <a:solidFill>
                  <a:srgbClr val="0000FF"/>
                </a:solidFill>
                <a:latin typeface="Calibri"/>
                <a:ea typeface="Calibri"/>
                <a:cs typeface="Calibri"/>
                <a:sym typeface="Calibri"/>
                <a:hlinkClick r:id="rId3">
                  <a:extLst>
                    <a:ext uri="{A12FA001-AC4F-418D-AE19-62706E023703}">
                      <ahyp:hlinkClr val="tx"/>
                    </a:ext>
                  </a:extLst>
                </a:hlinkClick>
              </a:rPr>
              <a:t>určuje MV</a:t>
            </a:r>
            <a:r>
              <a:rPr lang="cs-CZ" sz="2400">
                <a:solidFill>
                  <a:srgbClr val="000000"/>
                </a:solidFill>
                <a:latin typeface="Calibri"/>
                <a:ea typeface="Calibri"/>
                <a:cs typeface="Calibri"/>
                <a:sym typeface="Calibri"/>
              </a:rPr>
              <a:t>, od 13. 10. 2025: 48,147,- Kč)</a:t>
            </a:r>
            <a:endParaRPr sz="2400">
              <a:solidFill>
                <a:srgbClr val="000000"/>
              </a:solidFill>
              <a:latin typeface="Calibri"/>
              <a:ea typeface="Calibri"/>
              <a:cs typeface="Calibri"/>
              <a:sym typeface="Calibri"/>
            </a:endParaRPr>
          </a:p>
          <a:p>
            <a:pPr indent="-139700" lvl="0" marL="800100" rtl="0" algn="l">
              <a:spcBef>
                <a:spcPts val="640"/>
              </a:spcBef>
              <a:spcAft>
                <a:spcPts val="0"/>
              </a:spcAft>
              <a:buNone/>
            </a:pPr>
            <a:r>
              <a:rPr lang="cs-CZ" sz="2400">
                <a:solidFill>
                  <a:srgbClr val="000000"/>
                </a:solidFill>
                <a:latin typeface="Calibri"/>
                <a:ea typeface="Calibri"/>
                <a:cs typeface="Calibri"/>
                <a:sym typeface="Calibri"/>
              </a:rPr>
              <a:t>        *</a:t>
            </a:r>
            <a:endParaRPr sz="2400">
              <a:solidFill>
                <a:srgbClr val="000000"/>
              </a:solidFill>
              <a:latin typeface="Calibri"/>
              <a:ea typeface="Calibri"/>
              <a:cs typeface="Calibri"/>
              <a:sym typeface="Calibri"/>
            </a:endParaRPr>
          </a:p>
          <a:p>
            <a:pPr indent="-139700" lvl="0" marL="800100" rtl="0" algn="l">
              <a:spcBef>
                <a:spcPts val="640"/>
              </a:spcBef>
              <a:spcAft>
                <a:spcPts val="0"/>
              </a:spcAft>
              <a:buNone/>
            </a:pPr>
            <a:r>
              <a:rPr b="1" lang="cs-CZ" sz="2400">
                <a:solidFill>
                  <a:srgbClr val="000000"/>
                </a:solidFill>
                <a:latin typeface="Calibri"/>
                <a:ea typeface="Calibri"/>
                <a:cs typeface="Calibri"/>
                <a:sym typeface="Calibri"/>
              </a:rPr>
              <a:t>koeficient </a:t>
            </a:r>
            <a:r>
              <a:rPr lang="cs-CZ" sz="2400">
                <a:solidFill>
                  <a:srgbClr val="000000"/>
                </a:solidFill>
                <a:latin typeface="Calibri"/>
                <a:ea typeface="Calibri"/>
                <a:cs typeface="Calibri"/>
                <a:sym typeface="Calibri"/>
              </a:rPr>
              <a:t>(určuje </a:t>
            </a:r>
            <a:r>
              <a:rPr lang="cs-CZ" sz="2400" u="sng">
                <a:solidFill>
                  <a:srgbClr val="0000FF"/>
                </a:solidFill>
                <a:latin typeface="Calibri"/>
                <a:ea typeface="Calibri"/>
                <a:cs typeface="Calibri"/>
                <a:sym typeface="Calibri"/>
                <a:hlinkClick r:id="rId4">
                  <a:extLst>
                    <a:ext uri="{A12FA001-AC4F-418D-AE19-62706E023703}">
                      <ahyp:hlinkClr val="tx"/>
                    </a:ext>
                  </a:extLst>
                </a:hlinkClick>
              </a:rPr>
              <a:t>příloha zákona o obcích</a:t>
            </a:r>
            <a:r>
              <a:rPr lang="cs-CZ" sz="2400">
                <a:solidFill>
                  <a:srgbClr val="000000"/>
                </a:solidFill>
                <a:latin typeface="Calibri"/>
                <a:ea typeface="Calibri"/>
                <a:cs typeface="Calibri"/>
                <a:sym typeface="Calibri"/>
              </a:rPr>
              <a:t> každé funkci)</a:t>
            </a:r>
            <a:endParaRPr sz="2400">
              <a:solidFill>
                <a:srgbClr val="000000"/>
              </a:solidFill>
              <a:latin typeface="Calibri"/>
              <a:ea typeface="Calibri"/>
              <a:cs typeface="Calibri"/>
              <a:sym typeface="Calibri"/>
            </a:endParaRPr>
          </a:p>
          <a:p>
            <a:pPr indent="-139700" lvl="0" marL="342900" rtl="0" algn="l">
              <a:spcBef>
                <a:spcPts val="640"/>
              </a:spcBef>
              <a:spcAft>
                <a:spcPts val="0"/>
              </a:spcAft>
              <a:buNone/>
            </a:pPr>
            <a:r>
              <a:t/>
            </a:r>
            <a:endParaRPr sz="2400">
              <a:solidFill>
                <a:srgbClr val="000000"/>
              </a:solidFill>
              <a:latin typeface="Calibri"/>
              <a:ea typeface="Calibri"/>
              <a:cs typeface="Calibri"/>
              <a:sym typeface="Calibri"/>
            </a:endParaRPr>
          </a:p>
          <a:p>
            <a:pPr indent="-139700" lvl="0" marL="1714500" rtl="0" algn="l">
              <a:lnSpc>
                <a:spcPct val="115000"/>
              </a:lnSpc>
              <a:spcBef>
                <a:spcPts val="0"/>
              </a:spcBef>
              <a:spcAft>
                <a:spcPts val="0"/>
              </a:spcAft>
              <a:buNone/>
            </a:pPr>
            <a:r>
              <a:rPr lang="cs-CZ" sz="2400">
                <a:solidFill>
                  <a:srgbClr val="000000"/>
                </a:solidFill>
                <a:latin typeface="Calibri"/>
                <a:ea typeface="Calibri"/>
                <a:cs typeface="Calibri"/>
                <a:sym typeface="Calibri"/>
              </a:rPr>
              <a:t>Uvolněný X Neuvolněný</a:t>
            </a:r>
            <a:endParaRPr sz="2400">
              <a:solidFill>
                <a:srgbClr val="000000"/>
              </a:solidFill>
              <a:latin typeface="Calibri"/>
              <a:ea typeface="Calibri"/>
              <a:cs typeface="Calibri"/>
              <a:sym typeface="Calibri"/>
            </a:endParaRPr>
          </a:p>
          <a:p>
            <a:pPr indent="-139700" lvl="0" marL="1714500" rtl="0" algn="l">
              <a:lnSpc>
                <a:spcPct val="115000"/>
              </a:lnSpc>
              <a:spcBef>
                <a:spcPts val="0"/>
              </a:spcBef>
              <a:spcAft>
                <a:spcPts val="0"/>
              </a:spcAft>
              <a:buNone/>
            </a:pPr>
            <a:r>
              <a:rPr lang="cs-CZ" sz="2400">
                <a:solidFill>
                  <a:srgbClr val="000000"/>
                </a:solidFill>
                <a:latin typeface="Calibri"/>
                <a:ea typeface="Calibri"/>
                <a:cs typeface="Calibri"/>
                <a:sym typeface="Calibri"/>
              </a:rPr>
              <a:t>Odměna  X Mzda/Plat</a:t>
            </a:r>
            <a:endParaRPr sz="2400">
              <a:solidFill>
                <a:srgbClr val="000000"/>
              </a:solidFill>
              <a:latin typeface="Calibri"/>
              <a:ea typeface="Calibri"/>
              <a:cs typeface="Calibri"/>
              <a:sym typeface="Calibri"/>
            </a:endParaRPr>
          </a:p>
          <a:p>
            <a:pPr indent="-139700" lvl="0" marL="1714500" rtl="0" algn="l">
              <a:lnSpc>
                <a:spcPct val="115000"/>
              </a:lnSpc>
              <a:spcBef>
                <a:spcPts val="0"/>
              </a:spcBef>
              <a:spcAft>
                <a:spcPts val="0"/>
              </a:spcAft>
              <a:buNone/>
            </a:pPr>
            <a:r>
              <a:rPr lang="cs-CZ" sz="2400">
                <a:solidFill>
                  <a:srgbClr val="000000"/>
                </a:solidFill>
                <a:latin typeface="Calibri"/>
                <a:ea typeface="Calibri"/>
                <a:cs typeface="Calibri"/>
                <a:sym typeface="Calibri"/>
              </a:rPr>
              <a:t>Odměny členů komisí, výborů - Ano/Ne?</a:t>
            </a:r>
            <a:endParaRPr sz="2400">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4"/>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Výbory zastupitelstva</a:t>
            </a:r>
            <a:endParaRPr/>
          </a:p>
        </p:txBody>
      </p:sp>
      <p:pic>
        <p:nvPicPr>
          <p:cNvPr id="274" name="Google Shape;274;p44"/>
          <p:cNvPicPr preferRelativeResize="0"/>
          <p:nvPr/>
        </p:nvPicPr>
        <p:blipFill>
          <a:blip r:embed="rId3">
            <a:alphaModFix/>
          </a:blip>
          <a:stretch>
            <a:fillRect/>
          </a:stretch>
        </p:blipFill>
        <p:spPr>
          <a:xfrm>
            <a:off x="1143000" y="1155694"/>
            <a:ext cx="5961189" cy="345903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5"/>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Komise rady</a:t>
            </a:r>
            <a:endParaRPr/>
          </a:p>
        </p:txBody>
      </p:sp>
      <p:pic>
        <p:nvPicPr>
          <p:cNvPr id="281" name="Google Shape;281;p45"/>
          <p:cNvPicPr preferRelativeResize="0"/>
          <p:nvPr/>
        </p:nvPicPr>
        <p:blipFill>
          <a:blip r:embed="rId3">
            <a:alphaModFix/>
          </a:blip>
          <a:stretch>
            <a:fillRect/>
          </a:stretch>
        </p:blipFill>
        <p:spPr>
          <a:xfrm>
            <a:off x="1109325" y="1396528"/>
            <a:ext cx="6007574" cy="314311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6"/>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Výbory X Komise</a:t>
            </a:r>
            <a:endParaRPr/>
          </a:p>
        </p:txBody>
      </p:sp>
      <p:sp>
        <p:nvSpPr>
          <p:cNvPr id="288" name="Google Shape;288;p46"/>
          <p:cNvSpPr txBox="1"/>
          <p:nvPr>
            <p:ph idx="1" type="subTitle"/>
          </p:nvPr>
        </p:nvSpPr>
        <p:spPr>
          <a:xfrm>
            <a:off x="69825" y="1195031"/>
            <a:ext cx="9144000" cy="33000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b="1" lang="cs-CZ" sz="9601"/>
              <a:t>Výbory</a:t>
            </a:r>
            <a:r>
              <a:rPr lang="cs-CZ" sz="9601"/>
              <a:t> jsou odpovědné </a:t>
            </a:r>
            <a:r>
              <a:rPr b="1" lang="cs-CZ" sz="9601"/>
              <a:t>zastupitelstvu</a:t>
            </a:r>
            <a:endParaRPr b="1" sz="9601"/>
          </a:p>
          <a:p>
            <a:pPr indent="-139700" lvl="0" marL="800100" rtl="0" algn="l">
              <a:spcBef>
                <a:spcPts val="1200"/>
              </a:spcBef>
              <a:spcAft>
                <a:spcPts val="0"/>
              </a:spcAft>
              <a:buNone/>
            </a:pPr>
            <a:r>
              <a:rPr lang="cs-CZ" sz="9601"/>
              <a:t>=&gt;</a:t>
            </a:r>
            <a:r>
              <a:rPr lang="cs-CZ" sz="9601"/>
              <a:t> výstup se projednává na zastupitelstvu</a:t>
            </a:r>
            <a:endParaRPr sz="9601"/>
          </a:p>
          <a:p>
            <a:pPr indent="0" lvl="0" marL="0" rtl="0" algn="l">
              <a:spcBef>
                <a:spcPts val="1200"/>
              </a:spcBef>
              <a:spcAft>
                <a:spcPts val="0"/>
              </a:spcAft>
              <a:buNone/>
            </a:pPr>
            <a:r>
              <a:t/>
            </a:r>
            <a:endParaRPr sz="9601"/>
          </a:p>
          <a:p>
            <a:pPr indent="0" lvl="0" marL="0" rtl="0" algn="l">
              <a:spcBef>
                <a:spcPts val="1200"/>
              </a:spcBef>
              <a:spcAft>
                <a:spcPts val="0"/>
              </a:spcAft>
              <a:buNone/>
            </a:pPr>
            <a:r>
              <a:t/>
            </a:r>
            <a:endParaRPr sz="9601"/>
          </a:p>
          <a:p>
            <a:pPr indent="0" lvl="0" marL="0" rtl="0" algn="l">
              <a:spcBef>
                <a:spcPts val="1200"/>
              </a:spcBef>
              <a:spcAft>
                <a:spcPts val="0"/>
              </a:spcAft>
              <a:buNone/>
            </a:pPr>
            <a:r>
              <a:rPr b="1" lang="cs-CZ" sz="9601"/>
              <a:t>Komise</a:t>
            </a:r>
            <a:r>
              <a:rPr lang="cs-CZ" sz="9601"/>
              <a:t> jsou odpovědné </a:t>
            </a:r>
            <a:r>
              <a:rPr b="1" lang="cs-CZ" sz="9601"/>
              <a:t>radě</a:t>
            </a:r>
            <a:endParaRPr b="1" sz="9601"/>
          </a:p>
          <a:p>
            <a:pPr indent="-139700" lvl="0" marL="800100" rtl="0" algn="l">
              <a:spcBef>
                <a:spcPts val="1200"/>
              </a:spcBef>
              <a:spcAft>
                <a:spcPts val="0"/>
              </a:spcAft>
              <a:buNone/>
            </a:pPr>
            <a:r>
              <a:rPr lang="cs-CZ" sz="9601"/>
              <a:t>=&gt; výstup je primárně určen radě,</a:t>
            </a:r>
            <a:r>
              <a:rPr lang="cs-CZ" sz="9601"/>
              <a:t> ale záleží na jednacím řádu</a:t>
            </a:r>
            <a:endParaRPr sz="9601"/>
          </a:p>
          <a:p>
            <a:pPr indent="-139700" lvl="0" marL="800100" rtl="0" algn="l">
              <a:spcBef>
                <a:spcPts val="1200"/>
              </a:spcBef>
              <a:spcAft>
                <a:spcPts val="0"/>
              </a:spcAft>
              <a:buNone/>
            </a:pPr>
            <a:r>
              <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7"/>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Výbory k zamyšlení</a:t>
            </a:r>
            <a:endParaRPr/>
          </a:p>
        </p:txBody>
      </p:sp>
      <p:sp>
        <p:nvSpPr>
          <p:cNvPr id="295" name="Google Shape;295;p47"/>
          <p:cNvSpPr txBox="1"/>
          <p:nvPr/>
        </p:nvSpPr>
        <p:spPr>
          <a:xfrm>
            <a:off x="69825" y="1059975"/>
            <a:ext cx="9144000" cy="4399800"/>
          </a:xfrm>
          <a:prstGeom prst="rect">
            <a:avLst/>
          </a:prstGeom>
          <a:noFill/>
          <a:ln>
            <a:noFill/>
          </a:ln>
        </p:spPr>
        <p:txBody>
          <a:bodyPr anchorCtr="0" anchor="t" bIns="91425" lIns="91425" spcFirstLastPara="1" rIns="91425" wrap="square" tIns="91425">
            <a:noAutofit/>
          </a:bodyPr>
          <a:lstStyle/>
          <a:p>
            <a:pPr indent="-139700" lvl="0" marL="800100" rtl="0" algn="l">
              <a:spcBef>
                <a:spcPts val="640"/>
              </a:spcBef>
              <a:spcAft>
                <a:spcPts val="0"/>
              </a:spcAft>
              <a:buNone/>
            </a:pPr>
            <a:r>
              <a:rPr lang="cs-CZ" sz="3200">
                <a:solidFill>
                  <a:srgbClr val="000000"/>
                </a:solidFill>
                <a:latin typeface="Calibri"/>
                <a:ea typeface="Calibri"/>
                <a:cs typeface="Calibri"/>
                <a:sym typeface="Calibri"/>
              </a:rPr>
              <a:t>Mediální výbor?</a:t>
            </a:r>
            <a:endParaRPr sz="3200">
              <a:solidFill>
                <a:srgbClr val="000000"/>
              </a:solidFill>
              <a:latin typeface="Calibri"/>
              <a:ea typeface="Calibri"/>
              <a:cs typeface="Calibri"/>
              <a:sym typeface="Calibri"/>
            </a:endParaRPr>
          </a:p>
          <a:p>
            <a:pPr indent="0" lvl="0" marL="457200" rtl="0" algn="l">
              <a:spcBef>
                <a:spcPts val="640"/>
              </a:spcBef>
              <a:spcAft>
                <a:spcPts val="0"/>
              </a:spcAft>
              <a:buNone/>
            </a:pPr>
            <a:r>
              <a:rPr lang="cs-CZ" sz="2400">
                <a:solidFill>
                  <a:srgbClr val="000000"/>
                </a:solidFill>
                <a:latin typeface="Calibri"/>
                <a:ea typeface="Calibri"/>
                <a:cs typeface="Calibri"/>
                <a:sym typeface="Calibri"/>
              </a:rPr>
              <a:t>Kontrola naplňování pravidel pro obcí používaná média (radniční zpravodaj, </a:t>
            </a:r>
            <a:r>
              <a:rPr lang="cs-CZ" sz="2400">
                <a:solidFill>
                  <a:srgbClr val="000000"/>
                </a:solidFill>
                <a:latin typeface="Calibri"/>
                <a:ea typeface="Calibri"/>
                <a:cs typeface="Calibri"/>
                <a:sym typeface="Calibri"/>
              </a:rPr>
              <a:t>sociální</a:t>
            </a:r>
            <a:r>
              <a:rPr lang="cs-CZ" sz="2400">
                <a:solidFill>
                  <a:srgbClr val="000000"/>
                </a:solidFill>
                <a:latin typeface="Calibri"/>
                <a:ea typeface="Calibri"/>
                <a:cs typeface="Calibri"/>
                <a:sym typeface="Calibri"/>
              </a:rPr>
              <a:t> sítě, TV + příspěvky soukromým TV)</a:t>
            </a:r>
            <a:endParaRPr sz="2400">
              <a:solidFill>
                <a:srgbClr val="000000"/>
              </a:solidFill>
              <a:latin typeface="Calibri"/>
              <a:ea typeface="Calibri"/>
              <a:cs typeface="Calibri"/>
              <a:sym typeface="Calibri"/>
            </a:endParaRPr>
          </a:p>
          <a:p>
            <a:pPr indent="0" lvl="0" marL="457200" rtl="0" algn="l">
              <a:spcBef>
                <a:spcPts val="640"/>
              </a:spcBef>
              <a:spcAft>
                <a:spcPts val="0"/>
              </a:spcAft>
              <a:buNone/>
            </a:pPr>
            <a:r>
              <a:rPr lang="cs-CZ" sz="2400">
                <a:solidFill>
                  <a:srgbClr val="000000"/>
                </a:solidFill>
                <a:latin typeface="Calibri"/>
                <a:ea typeface="Calibri"/>
                <a:cs typeface="Calibri"/>
                <a:sym typeface="Calibri"/>
              </a:rPr>
              <a:t>Příp. redakční rada radničního zpravodaje</a:t>
            </a:r>
            <a:endParaRPr sz="2400">
              <a:solidFill>
                <a:srgbClr val="000000"/>
              </a:solidFill>
              <a:latin typeface="Calibri"/>
              <a:ea typeface="Calibri"/>
              <a:cs typeface="Calibri"/>
              <a:sym typeface="Calibri"/>
            </a:endParaRPr>
          </a:p>
          <a:p>
            <a:pPr indent="-139700" lvl="0" marL="800100" rtl="0" algn="l">
              <a:spcBef>
                <a:spcPts val="640"/>
              </a:spcBef>
              <a:spcAft>
                <a:spcPts val="0"/>
              </a:spcAft>
              <a:buNone/>
            </a:pPr>
            <a:r>
              <a:t/>
            </a:r>
            <a:endParaRPr sz="3200">
              <a:solidFill>
                <a:srgbClr val="000000"/>
              </a:solidFill>
              <a:latin typeface="Calibri"/>
              <a:ea typeface="Calibri"/>
              <a:cs typeface="Calibri"/>
              <a:sym typeface="Calibri"/>
            </a:endParaRPr>
          </a:p>
          <a:p>
            <a:pPr indent="-139700" lvl="0" marL="800100" rtl="0" algn="l">
              <a:spcBef>
                <a:spcPts val="640"/>
              </a:spcBef>
              <a:spcAft>
                <a:spcPts val="0"/>
              </a:spcAft>
              <a:buNone/>
            </a:pPr>
            <a:r>
              <a:rPr lang="cs-CZ" sz="3200">
                <a:solidFill>
                  <a:srgbClr val="000000"/>
                </a:solidFill>
                <a:latin typeface="Calibri"/>
                <a:ea typeface="Calibri"/>
                <a:cs typeface="Calibri"/>
                <a:sym typeface="Calibri"/>
              </a:rPr>
              <a:t>Mandátový? (případně jako kontrolní)</a:t>
            </a:r>
            <a:endParaRPr sz="3200">
              <a:solidFill>
                <a:srgbClr val="000000"/>
              </a:solidFill>
              <a:latin typeface="Calibri"/>
              <a:ea typeface="Calibri"/>
              <a:cs typeface="Calibri"/>
              <a:sym typeface="Calibri"/>
            </a:endParaRPr>
          </a:p>
          <a:p>
            <a:pPr indent="0" lvl="0" marL="457200" rtl="0" algn="l">
              <a:spcBef>
                <a:spcPts val="640"/>
              </a:spcBef>
              <a:spcAft>
                <a:spcPts val="0"/>
              </a:spcAft>
              <a:buNone/>
            </a:pPr>
            <a:r>
              <a:rPr lang="cs-CZ" sz="2400">
                <a:solidFill>
                  <a:srgbClr val="000000"/>
                </a:solidFill>
                <a:latin typeface="Calibri"/>
                <a:ea typeface="Calibri"/>
                <a:cs typeface="Calibri"/>
                <a:sym typeface="Calibri"/>
              </a:rPr>
              <a:t>Aka etická komise + dohled nad dodržováním etického kodexu</a:t>
            </a:r>
            <a:endParaRPr sz="2400">
              <a:solidFill>
                <a:srgbClr val="000000"/>
              </a:solidFill>
              <a:latin typeface="Calibri"/>
              <a:ea typeface="Calibri"/>
              <a:cs typeface="Calibri"/>
              <a:sym typeface="Calibri"/>
            </a:endParaRPr>
          </a:p>
          <a:p>
            <a:pPr indent="-139700" lvl="0" marL="342900" rtl="0" algn="l">
              <a:spcBef>
                <a:spcPts val="640"/>
              </a:spcBef>
              <a:spcAft>
                <a:spcPts val="0"/>
              </a:spcAft>
              <a:buNone/>
            </a:pPr>
            <a:r>
              <a:t/>
            </a:r>
            <a:endParaRPr sz="3200">
              <a:solidFill>
                <a:srgbClr val="000000"/>
              </a:solidFill>
              <a:latin typeface="Calibri"/>
              <a:ea typeface="Calibri"/>
              <a:cs typeface="Calibri"/>
              <a:sym typeface="Calibri"/>
            </a:endParaRPr>
          </a:p>
          <a:p>
            <a:pPr indent="-139700" lvl="0" marL="342900" rtl="0" algn="l">
              <a:spcBef>
                <a:spcPts val="640"/>
              </a:spcBef>
              <a:spcAft>
                <a:spcPts val="0"/>
              </a:spcAft>
              <a:buNone/>
            </a:pPr>
            <a:r>
              <a:t/>
            </a:r>
            <a:endParaRPr sz="3200">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0"/>
          <p:cNvSpPr txBox="1"/>
          <p:nvPr/>
        </p:nvSpPr>
        <p:spPr>
          <a:xfrm>
            <a:off x="1492955" y="1927577"/>
            <a:ext cx="60114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2000">
                <a:solidFill>
                  <a:srgbClr val="000000"/>
                </a:solidFill>
                <a:latin typeface="Calibri"/>
                <a:ea typeface="Calibri"/>
                <a:cs typeface="Calibri"/>
                <a:sym typeface="Calibri"/>
              </a:rPr>
              <a:t>"Když má člověk moc, měl by být podezřelý sám sobě."  </a:t>
            </a:r>
            <a:endParaRPr/>
          </a:p>
          <a:p>
            <a:pPr indent="0" lvl="0" marL="0" marR="0" rtl="0" algn="r">
              <a:spcBef>
                <a:spcPts val="0"/>
              </a:spcBef>
              <a:spcAft>
                <a:spcPts val="0"/>
              </a:spcAft>
              <a:buNone/>
            </a:pPr>
            <a:r>
              <a:rPr lang="cs-CZ" sz="2000">
                <a:solidFill>
                  <a:srgbClr val="000000"/>
                </a:solidFill>
                <a:latin typeface="Calibri"/>
                <a:ea typeface="Calibri"/>
                <a:cs typeface="Calibri"/>
                <a:sym typeface="Calibri"/>
              </a:rPr>
              <a:t>Václav Havel</a:t>
            </a:r>
            <a:endParaRPr sz="2000">
              <a:solidFill>
                <a:srgbClr val="000000"/>
              </a:solidFill>
              <a:latin typeface="Calibri"/>
              <a:ea typeface="Calibri"/>
              <a:cs typeface="Calibri"/>
              <a:sym typeface="Calibri"/>
            </a:endParaRPr>
          </a:p>
        </p:txBody>
      </p:sp>
      <p:sp>
        <p:nvSpPr>
          <p:cNvPr id="164" name="Google Shape;164;p30"/>
          <p:cNvSpPr txBox="1"/>
          <p:nvPr/>
        </p:nvSpPr>
        <p:spPr>
          <a:xfrm>
            <a:off x="1389474" y="3395132"/>
            <a:ext cx="6011400" cy="7080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2000">
                <a:solidFill>
                  <a:srgbClr val="000000"/>
                </a:solidFill>
                <a:latin typeface="Calibri"/>
                <a:ea typeface="Calibri"/>
                <a:cs typeface="Calibri"/>
                <a:sym typeface="Calibri"/>
              </a:rPr>
              <a:t>"… a k těm, co přijdou po něm."    </a:t>
            </a:r>
            <a:endParaRPr i="1" sz="2000">
              <a:solidFill>
                <a:srgbClr val="000000"/>
              </a:solidFill>
              <a:latin typeface="Calibri"/>
              <a:ea typeface="Calibri"/>
              <a:cs typeface="Calibri"/>
              <a:sym typeface="Calibri"/>
            </a:endParaRPr>
          </a:p>
          <a:p>
            <a:pPr indent="0" lvl="0" marL="0" marR="0" rtl="0" algn="r">
              <a:spcBef>
                <a:spcPts val="0"/>
              </a:spcBef>
              <a:spcAft>
                <a:spcPts val="0"/>
              </a:spcAft>
              <a:buNone/>
            </a:pPr>
            <a:r>
              <a:rPr lang="cs-CZ" sz="2000">
                <a:solidFill>
                  <a:srgbClr val="000000"/>
                </a:solidFill>
                <a:latin typeface="Calibri"/>
                <a:ea typeface="Calibri"/>
                <a:cs typeface="Calibri"/>
                <a:sym typeface="Calibri"/>
              </a:rPr>
              <a:t>Marek Zelenka</a:t>
            </a:r>
            <a:endParaRPr sz="1800">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8"/>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Komise k zamyšlení</a:t>
            </a:r>
            <a:endParaRPr/>
          </a:p>
        </p:txBody>
      </p:sp>
      <p:sp>
        <p:nvSpPr>
          <p:cNvPr id="302" name="Google Shape;302;p48"/>
          <p:cNvSpPr txBox="1"/>
          <p:nvPr>
            <p:ph idx="1" type="subTitle"/>
          </p:nvPr>
        </p:nvSpPr>
        <p:spPr>
          <a:xfrm>
            <a:off x="69825" y="1099775"/>
            <a:ext cx="9144000" cy="40437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cs-CZ"/>
              <a:t>Komise “územní”</a:t>
            </a:r>
            <a:endParaRPr/>
          </a:p>
          <a:p>
            <a:pPr indent="0" lvl="0" marL="0" rtl="0" algn="l">
              <a:spcBef>
                <a:spcPts val="1200"/>
              </a:spcBef>
              <a:spcAft>
                <a:spcPts val="0"/>
              </a:spcAft>
              <a:buNone/>
            </a:pPr>
            <a:r>
              <a:rPr lang="cs-CZ" sz="1700"/>
              <a:t>Mohou suplovat osadní výbory nebo “malé radnice” separatistickým částem </a:t>
            </a:r>
            <a:endParaRPr sz="1700"/>
          </a:p>
          <a:p>
            <a:pPr indent="0" lvl="0" marL="0" rtl="0" algn="l">
              <a:spcBef>
                <a:spcPts val="1200"/>
              </a:spcBef>
              <a:spcAft>
                <a:spcPts val="0"/>
              </a:spcAft>
              <a:buNone/>
            </a:pPr>
            <a:r>
              <a:rPr lang="cs-CZ" sz="1700"/>
              <a:t>(viz Zlín, Olomouc, Hradec Králové)</a:t>
            </a:r>
            <a:endParaRPr sz="2500"/>
          </a:p>
          <a:p>
            <a:pPr indent="0" lvl="0" marL="0" rtl="0" algn="l">
              <a:spcBef>
                <a:spcPts val="1200"/>
              </a:spcBef>
              <a:spcAft>
                <a:spcPts val="0"/>
              </a:spcAft>
              <a:buNone/>
            </a:pPr>
            <a:r>
              <a:rPr lang="cs-CZ"/>
              <a:t>Komise “odborné”</a:t>
            </a:r>
            <a:r>
              <a:rPr lang="cs-CZ" sz="2500"/>
              <a:t> </a:t>
            </a:r>
            <a:endParaRPr sz="2500"/>
          </a:p>
          <a:p>
            <a:pPr indent="0" lvl="0" marL="0" rtl="0" algn="l">
              <a:spcBef>
                <a:spcPts val="1200"/>
              </a:spcBef>
              <a:spcAft>
                <a:spcPts val="0"/>
              </a:spcAft>
              <a:buNone/>
            </a:pPr>
            <a:r>
              <a:rPr lang="cs-CZ" sz="1700"/>
              <a:t>Např. kulturní, životního prostředí, dopravní… </a:t>
            </a:r>
            <a:endParaRPr sz="1700"/>
          </a:p>
          <a:p>
            <a:pPr indent="0" lvl="0" marL="0" rtl="0" algn="l">
              <a:spcBef>
                <a:spcPts val="1200"/>
              </a:spcBef>
              <a:spcAft>
                <a:spcPts val="0"/>
              </a:spcAft>
              <a:buNone/>
            </a:pPr>
            <a:r>
              <a:rPr lang="cs-CZ" sz="1700"/>
              <a:t>Záleží na členech a vedení obce, jestli z nich nebudou vykecávací kroužky těch, co se nedostali do zastupitelstva, bez zpětné vazby od rady, která si stejně udělá, co chce.</a:t>
            </a:r>
            <a:endParaRPr sz="1700"/>
          </a:p>
          <a:p>
            <a:pPr indent="-139700" lvl="0" marL="1714500" rtl="0" algn="l">
              <a:spcBef>
                <a:spcPts val="1200"/>
              </a:spcBef>
              <a:spcAft>
                <a:spcPts val="0"/>
              </a:spcAft>
              <a:buNone/>
            </a:pPr>
            <a:r>
              <a:rPr lang="cs-CZ" sz="2300"/>
              <a:t>Doporučení:</a:t>
            </a:r>
            <a:endParaRPr sz="2300"/>
          </a:p>
          <a:p>
            <a:pPr indent="-139700" lvl="0" marL="2171700" rtl="0" algn="l">
              <a:spcBef>
                <a:spcPts val="1200"/>
              </a:spcBef>
              <a:spcAft>
                <a:spcPts val="0"/>
              </a:spcAft>
              <a:buNone/>
            </a:pPr>
            <a:r>
              <a:rPr lang="cs-CZ" sz="1700"/>
              <a:t>Komise pro dočasné pronájmy - </a:t>
            </a:r>
            <a:r>
              <a:rPr lang="cs-CZ" sz="1700" u="sng">
                <a:solidFill>
                  <a:schemeClr val="hlink"/>
                </a:solidFill>
                <a:hlinkClick r:id="rId3"/>
              </a:rPr>
              <a:t>https://www.archipop.cz/</a:t>
            </a:r>
            <a:r>
              <a:rPr lang="cs-CZ" sz="1700"/>
              <a:t> </a:t>
            </a:r>
            <a:endParaRPr sz="1700"/>
          </a:p>
          <a:p>
            <a:pPr indent="-139700" lvl="0" marL="2171700" rtl="0" algn="l">
              <a:spcBef>
                <a:spcPts val="1200"/>
              </a:spcBef>
              <a:spcAft>
                <a:spcPts val="0"/>
              </a:spcAft>
              <a:buNone/>
            </a:pPr>
            <a:r>
              <a:rPr lang="cs-CZ" sz="1700"/>
              <a:t>Komise pro nákup uměleckých děl</a:t>
            </a:r>
            <a:endParaRPr sz="1700"/>
          </a:p>
          <a:p>
            <a:pPr indent="0" lvl="0" marL="0" rtl="0" algn="l">
              <a:spcBef>
                <a:spcPts val="1200"/>
              </a:spcBef>
              <a:spcAft>
                <a:spcPts val="1200"/>
              </a:spcAft>
              <a:buNone/>
            </a:pPr>
            <a:r>
              <a:rPr lang="cs-CZ" sz="1700"/>
              <a:t> </a:t>
            </a:r>
            <a:endParaRPr sz="17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9"/>
          <p:cNvSpPr txBox="1"/>
          <p:nvPr>
            <p:ph idx="1" type="subTitle"/>
          </p:nvPr>
        </p:nvSpPr>
        <p:spPr>
          <a:xfrm>
            <a:off x="1201475" y="1030125"/>
            <a:ext cx="8015700" cy="3300000"/>
          </a:xfrm>
          <a:prstGeom prst="rect">
            <a:avLst/>
          </a:prstGeom>
        </p:spPr>
        <p:txBody>
          <a:bodyPr anchorCtr="0" anchor="t" bIns="91425" lIns="91425" spcFirstLastPara="1" rIns="91425" wrap="square" tIns="91425">
            <a:normAutofit fontScale="92500" lnSpcReduction="20000"/>
          </a:bodyPr>
          <a:lstStyle/>
          <a:p>
            <a:pPr indent="-369570" lvl="0" marL="457200" rtl="0" algn="l">
              <a:lnSpc>
                <a:spcPct val="115000"/>
              </a:lnSpc>
              <a:spcBef>
                <a:spcPts val="0"/>
              </a:spcBef>
              <a:spcAft>
                <a:spcPts val="0"/>
              </a:spcAft>
              <a:buSzPct val="100000"/>
              <a:buAutoNum type="arabicPeriod"/>
            </a:pPr>
            <a:r>
              <a:rPr lang="cs-CZ" sz="2400"/>
              <a:t>Orgány samosprávy</a:t>
            </a:r>
            <a:endParaRPr sz="2400"/>
          </a:p>
          <a:p>
            <a:pPr indent="-369570" lvl="0" marL="457200" rtl="0" algn="l">
              <a:lnSpc>
                <a:spcPct val="115000"/>
              </a:lnSpc>
              <a:spcBef>
                <a:spcPts val="0"/>
              </a:spcBef>
              <a:spcAft>
                <a:spcPts val="0"/>
              </a:spcAft>
              <a:buSzPct val="100000"/>
              <a:buAutoNum type="arabicPeriod"/>
            </a:pPr>
            <a:r>
              <a:rPr b="1" lang="cs-CZ" sz="2400">
                <a:highlight>
                  <a:srgbClr val="FFFF00"/>
                </a:highlight>
              </a:rPr>
              <a:t>Odpovědnost zastupitele</a:t>
            </a:r>
            <a:endParaRPr b="1" sz="2400">
              <a:highlight>
                <a:srgbClr val="FFFF00"/>
              </a:highlight>
            </a:endParaRPr>
          </a:p>
          <a:p>
            <a:pPr indent="-369570" lvl="0" marL="457200" rtl="0" algn="l">
              <a:lnSpc>
                <a:spcPct val="115000"/>
              </a:lnSpc>
              <a:spcBef>
                <a:spcPts val="0"/>
              </a:spcBef>
              <a:spcAft>
                <a:spcPts val="0"/>
              </a:spcAft>
              <a:buSzPct val="100000"/>
              <a:buAutoNum type="arabicPeriod"/>
            </a:pPr>
            <a:r>
              <a:rPr lang="cs-CZ" sz="2400"/>
              <a:t>Přístup zastupitele k informacím</a:t>
            </a:r>
            <a:endParaRPr sz="2400"/>
          </a:p>
          <a:p>
            <a:pPr indent="-369570" lvl="0" marL="457200" rtl="0" algn="l">
              <a:lnSpc>
                <a:spcPct val="115000"/>
              </a:lnSpc>
              <a:spcBef>
                <a:spcPts val="0"/>
              </a:spcBef>
              <a:spcAft>
                <a:spcPts val="0"/>
              </a:spcAft>
              <a:buSzPct val="100000"/>
              <a:buAutoNum type="arabicPeriod"/>
            </a:pPr>
            <a:r>
              <a:rPr lang="cs-CZ" sz="2400"/>
              <a:t>Rozhodovací procesy</a:t>
            </a:r>
            <a:endParaRPr sz="2400"/>
          </a:p>
          <a:p>
            <a:pPr indent="-369570" lvl="0" marL="457200" rtl="0" algn="l">
              <a:lnSpc>
                <a:spcPct val="115000"/>
              </a:lnSpc>
              <a:spcBef>
                <a:spcPts val="0"/>
              </a:spcBef>
              <a:spcAft>
                <a:spcPts val="0"/>
              </a:spcAft>
              <a:buSzPct val="100000"/>
              <a:buAutoNum type="arabicPeriod"/>
            </a:pPr>
            <a:r>
              <a:rPr lang="cs-CZ" sz="2400"/>
              <a:t>Veřejné zakázky</a:t>
            </a:r>
            <a:endParaRPr sz="2400"/>
          </a:p>
          <a:p>
            <a:pPr indent="-369570" lvl="0" marL="457200" rtl="0" algn="l">
              <a:lnSpc>
                <a:spcPct val="115000"/>
              </a:lnSpc>
              <a:spcBef>
                <a:spcPts val="0"/>
              </a:spcBef>
              <a:spcAft>
                <a:spcPts val="0"/>
              </a:spcAft>
              <a:buSzPct val="100000"/>
              <a:buAutoNum type="arabicPeriod"/>
            </a:pPr>
            <a:r>
              <a:rPr lang="cs-CZ" sz="2400"/>
              <a:t>Městské obchodní společnosti</a:t>
            </a:r>
            <a:endParaRPr sz="2400"/>
          </a:p>
          <a:p>
            <a:pPr indent="-369570" lvl="0" marL="457200" rtl="0" algn="l">
              <a:lnSpc>
                <a:spcPct val="115000"/>
              </a:lnSpc>
              <a:spcBef>
                <a:spcPts val="0"/>
              </a:spcBef>
              <a:spcAft>
                <a:spcPts val="0"/>
              </a:spcAft>
              <a:buSzPct val="100000"/>
              <a:buAutoNum type="arabicPeriod"/>
            </a:pPr>
            <a:r>
              <a:rPr lang="cs-CZ" sz="2400"/>
              <a:t>Nakládání s obecním majetkem</a:t>
            </a:r>
            <a:endParaRPr sz="2400"/>
          </a:p>
          <a:p>
            <a:pPr indent="-369570" lvl="0" marL="457200" rtl="0" algn="l">
              <a:lnSpc>
                <a:spcPct val="115000"/>
              </a:lnSpc>
              <a:spcBef>
                <a:spcPts val="0"/>
              </a:spcBef>
              <a:spcAft>
                <a:spcPts val="0"/>
              </a:spcAft>
              <a:buSzPct val="100000"/>
              <a:buAutoNum type="arabicPeriod"/>
            </a:pPr>
            <a:r>
              <a:rPr lang="cs-CZ" sz="2400"/>
              <a:t>Obecní komunikační média</a:t>
            </a:r>
            <a:endParaRPr sz="2400"/>
          </a:p>
          <a:p>
            <a:pPr indent="-369570" lvl="0" marL="457200" rtl="0" algn="l">
              <a:lnSpc>
                <a:spcPct val="115000"/>
              </a:lnSpc>
              <a:spcBef>
                <a:spcPts val="0"/>
              </a:spcBef>
              <a:spcAft>
                <a:spcPts val="0"/>
              </a:spcAft>
              <a:buSzPct val="100000"/>
              <a:buAutoNum type="arabicPeriod"/>
            </a:pPr>
            <a:r>
              <a:rPr lang="cs-CZ" sz="2400"/>
              <a:t>Whistleblowing</a:t>
            </a:r>
            <a:endParaRPr sz="2400"/>
          </a:p>
        </p:txBody>
      </p:sp>
      <p:sp>
        <p:nvSpPr>
          <p:cNvPr id="309" name="Google Shape;309;p49"/>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Témata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0"/>
          <p:cNvSpPr txBox="1"/>
          <p:nvPr>
            <p:ph idx="1" type="subTitle"/>
          </p:nvPr>
        </p:nvSpPr>
        <p:spPr>
          <a:xfrm>
            <a:off x="190500" y="1118825"/>
            <a:ext cx="8953500" cy="3300000"/>
          </a:xfrm>
          <a:prstGeom prst="rect">
            <a:avLst/>
          </a:prstGeom>
        </p:spPr>
        <p:txBody>
          <a:bodyPr anchorCtr="0" anchor="t" bIns="91425" lIns="91425" spcFirstLastPara="1" rIns="91425" wrap="square" tIns="91425">
            <a:normAutofit fontScale="92500" lnSpcReduction="20000"/>
          </a:bodyPr>
          <a:lstStyle/>
          <a:p>
            <a:pPr indent="-139700" lvl="0" marL="800100" rtl="0" algn="l">
              <a:spcBef>
                <a:spcPts val="0"/>
              </a:spcBef>
              <a:spcAft>
                <a:spcPts val="0"/>
              </a:spcAft>
              <a:buNone/>
            </a:pPr>
            <a:r>
              <a:rPr lang="cs-CZ"/>
              <a:t>Politická odpovědnost</a:t>
            </a:r>
            <a:endParaRPr/>
          </a:p>
          <a:p>
            <a:pPr indent="-139700" lvl="0" marL="800100" rtl="0" algn="l">
              <a:spcBef>
                <a:spcPts val="1200"/>
              </a:spcBef>
              <a:spcAft>
                <a:spcPts val="0"/>
              </a:spcAft>
              <a:buNone/>
            </a:pPr>
            <a:r>
              <a:rPr lang="cs-CZ"/>
              <a:t>Civilněprávní odpovědnost</a:t>
            </a:r>
            <a:endParaRPr/>
          </a:p>
          <a:p>
            <a:pPr indent="0" lvl="0" marL="0" rtl="0" algn="l">
              <a:spcBef>
                <a:spcPts val="1200"/>
              </a:spcBef>
              <a:spcAft>
                <a:spcPts val="0"/>
              </a:spcAft>
              <a:buNone/>
            </a:pPr>
            <a:r>
              <a:rPr lang="cs-CZ" sz="2000"/>
              <a:t>§ 159 NOZ:</a:t>
            </a:r>
            <a:endParaRPr sz="2000"/>
          </a:p>
          <a:p>
            <a:pPr indent="0" lvl="0" marL="0" rtl="0" algn="l">
              <a:spcBef>
                <a:spcPts val="1200"/>
              </a:spcBef>
              <a:spcAft>
                <a:spcPts val="0"/>
              </a:spcAft>
              <a:buNone/>
            </a:pPr>
            <a:r>
              <a:rPr i="1" lang="cs-CZ" sz="2000"/>
              <a:t>“Kdo přijme funkci člena voleného orgánu, zavazuje se, že ji bude vykonávat s nezbytnou </a:t>
            </a:r>
            <a:r>
              <a:rPr b="1" i="1" lang="cs-CZ" sz="2000"/>
              <a:t>loajalitou </a:t>
            </a:r>
            <a:r>
              <a:rPr i="1" lang="cs-CZ" sz="2000"/>
              <a:t>i s </a:t>
            </a:r>
            <a:r>
              <a:rPr b="1" i="1" lang="cs-CZ" sz="2000"/>
              <a:t>potřebnými znalostmi a pečlivostí</a:t>
            </a:r>
            <a:r>
              <a:rPr i="1" lang="cs-CZ" sz="2000"/>
              <a:t>. Má se za to, že jedná nedbale, kdo není této péče řádného hospodáře schopen, ač to musel zjistit při přijetí funkce nebo při jejím výkonu, a nevyvodí z toho pro sebe důsledky.”</a:t>
            </a:r>
            <a:endParaRPr i="1" sz="2000"/>
          </a:p>
          <a:p>
            <a:pPr indent="-139700" lvl="0" marL="800100" rtl="0" algn="l">
              <a:spcBef>
                <a:spcPts val="1200"/>
              </a:spcBef>
              <a:spcAft>
                <a:spcPts val="0"/>
              </a:spcAft>
              <a:buClr>
                <a:schemeClr val="dk1"/>
              </a:buClr>
              <a:buSzPct val="61111"/>
              <a:buFont typeface="Arial"/>
              <a:buNone/>
            </a:pPr>
            <a:r>
              <a:rPr lang="cs-CZ"/>
              <a:t>Trestněprávní odpovědnost</a:t>
            </a:r>
            <a:endParaRPr/>
          </a:p>
          <a:p>
            <a:pPr indent="-139700" lvl="0" marL="800100" rtl="0" algn="l">
              <a:spcBef>
                <a:spcPts val="1000"/>
              </a:spcBef>
              <a:spcAft>
                <a:spcPts val="1000"/>
              </a:spcAft>
              <a:buClr>
                <a:schemeClr val="dk1"/>
              </a:buClr>
              <a:buSzPct val="61111"/>
              <a:buFont typeface="Arial"/>
              <a:buNone/>
            </a:pPr>
            <a:r>
              <a:rPr lang="cs-CZ"/>
              <a:t>Správněprávní (Přestupková) odpovědnost</a:t>
            </a:r>
            <a:endParaRPr/>
          </a:p>
        </p:txBody>
      </p:sp>
      <p:sp>
        <p:nvSpPr>
          <p:cNvPr id="316" name="Google Shape;316;p50"/>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Odpovědnost zastupitele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1"/>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cs-CZ"/>
              <a:t>Odpovědnost zastupitele</a:t>
            </a:r>
            <a:endParaRPr/>
          </a:p>
        </p:txBody>
      </p:sp>
      <p:pic>
        <p:nvPicPr>
          <p:cNvPr id="323" name="Google Shape;323;p51"/>
          <p:cNvPicPr preferRelativeResize="0"/>
          <p:nvPr/>
        </p:nvPicPr>
        <p:blipFill>
          <a:blip r:embed="rId3">
            <a:alphaModFix/>
          </a:blip>
          <a:stretch>
            <a:fillRect/>
          </a:stretch>
        </p:blipFill>
        <p:spPr>
          <a:xfrm>
            <a:off x="841100" y="1537625"/>
            <a:ext cx="7690925" cy="2925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2"/>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Odpovědnost zastupitele</a:t>
            </a:r>
            <a:endParaRPr/>
          </a:p>
        </p:txBody>
      </p:sp>
      <p:pic>
        <p:nvPicPr>
          <p:cNvPr id="330" name="Google Shape;330;p52"/>
          <p:cNvPicPr preferRelativeResize="0"/>
          <p:nvPr/>
        </p:nvPicPr>
        <p:blipFill>
          <a:blip r:embed="rId3">
            <a:alphaModFix/>
          </a:blip>
          <a:stretch>
            <a:fillRect/>
          </a:stretch>
        </p:blipFill>
        <p:spPr>
          <a:xfrm>
            <a:off x="780825" y="1387925"/>
            <a:ext cx="7046450" cy="31119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3"/>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Odpovědnost zastupitele</a:t>
            </a:r>
            <a:endParaRPr/>
          </a:p>
        </p:txBody>
      </p:sp>
      <p:pic>
        <p:nvPicPr>
          <p:cNvPr id="337" name="Google Shape;337;p53"/>
          <p:cNvPicPr preferRelativeResize="0"/>
          <p:nvPr/>
        </p:nvPicPr>
        <p:blipFill>
          <a:blip r:embed="rId3">
            <a:alphaModFix/>
          </a:blip>
          <a:stretch>
            <a:fillRect/>
          </a:stretch>
        </p:blipFill>
        <p:spPr>
          <a:xfrm>
            <a:off x="152400" y="1339219"/>
            <a:ext cx="6743700" cy="29710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4"/>
          <p:cNvSpPr txBox="1"/>
          <p:nvPr>
            <p:ph idx="1" type="subTitle"/>
          </p:nvPr>
        </p:nvSpPr>
        <p:spPr>
          <a:xfrm>
            <a:off x="1022525" y="1110619"/>
            <a:ext cx="8015700" cy="3300000"/>
          </a:xfrm>
          <a:prstGeom prst="rect">
            <a:avLst/>
          </a:prstGeom>
        </p:spPr>
        <p:txBody>
          <a:bodyPr anchorCtr="0" anchor="t" bIns="91425" lIns="91425" spcFirstLastPara="1" rIns="91425" wrap="square" tIns="91425">
            <a:normAutofit fontScale="92500" lnSpcReduction="20000"/>
          </a:bodyPr>
          <a:lstStyle/>
          <a:p>
            <a:pPr indent="-369570" lvl="0" marL="457200" rtl="0" algn="l">
              <a:lnSpc>
                <a:spcPct val="115000"/>
              </a:lnSpc>
              <a:spcBef>
                <a:spcPts val="0"/>
              </a:spcBef>
              <a:spcAft>
                <a:spcPts val="0"/>
              </a:spcAft>
              <a:buSzPct val="100000"/>
              <a:buAutoNum type="arabicPeriod"/>
            </a:pPr>
            <a:r>
              <a:rPr lang="cs-CZ" sz="2400"/>
              <a:t>Orgány samosprávy</a:t>
            </a:r>
            <a:endParaRPr sz="2400"/>
          </a:p>
          <a:p>
            <a:pPr indent="-369570" lvl="0" marL="457200" rtl="0" algn="l">
              <a:lnSpc>
                <a:spcPct val="115000"/>
              </a:lnSpc>
              <a:spcBef>
                <a:spcPts val="0"/>
              </a:spcBef>
              <a:spcAft>
                <a:spcPts val="0"/>
              </a:spcAft>
              <a:buSzPct val="100000"/>
              <a:buAutoNum type="arabicPeriod"/>
            </a:pPr>
            <a:r>
              <a:rPr lang="cs-CZ" sz="2400"/>
              <a:t>Odpovědnost zastupitele</a:t>
            </a:r>
            <a:endParaRPr sz="2400"/>
          </a:p>
          <a:p>
            <a:pPr indent="-369570" lvl="0" marL="457200" rtl="0" algn="l">
              <a:lnSpc>
                <a:spcPct val="115000"/>
              </a:lnSpc>
              <a:spcBef>
                <a:spcPts val="0"/>
              </a:spcBef>
              <a:spcAft>
                <a:spcPts val="0"/>
              </a:spcAft>
              <a:buSzPct val="100000"/>
              <a:buAutoNum type="arabicPeriod"/>
            </a:pPr>
            <a:r>
              <a:rPr b="1" lang="cs-CZ" sz="2400">
                <a:highlight>
                  <a:srgbClr val="FFFF00"/>
                </a:highlight>
              </a:rPr>
              <a:t>Přístup zastupitele k informacím</a:t>
            </a:r>
            <a:endParaRPr b="1" sz="2400">
              <a:highlight>
                <a:srgbClr val="FFFF00"/>
              </a:highlight>
            </a:endParaRPr>
          </a:p>
          <a:p>
            <a:pPr indent="-369570" lvl="0" marL="457200" rtl="0" algn="l">
              <a:lnSpc>
                <a:spcPct val="115000"/>
              </a:lnSpc>
              <a:spcBef>
                <a:spcPts val="0"/>
              </a:spcBef>
              <a:spcAft>
                <a:spcPts val="0"/>
              </a:spcAft>
              <a:buSzPct val="100000"/>
              <a:buAutoNum type="arabicPeriod"/>
            </a:pPr>
            <a:r>
              <a:rPr lang="cs-CZ" sz="2400"/>
              <a:t>Rozhodovací procesy</a:t>
            </a:r>
            <a:endParaRPr sz="2400"/>
          </a:p>
          <a:p>
            <a:pPr indent="-369570" lvl="0" marL="457200" rtl="0" algn="l">
              <a:lnSpc>
                <a:spcPct val="115000"/>
              </a:lnSpc>
              <a:spcBef>
                <a:spcPts val="0"/>
              </a:spcBef>
              <a:spcAft>
                <a:spcPts val="0"/>
              </a:spcAft>
              <a:buSzPct val="100000"/>
              <a:buAutoNum type="arabicPeriod"/>
            </a:pPr>
            <a:r>
              <a:rPr lang="cs-CZ" sz="2400"/>
              <a:t>Veřejné zakázky</a:t>
            </a:r>
            <a:endParaRPr sz="2400"/>
          </a:p>
          <a:p>
            <a:pPr indent="-369570" lvl="0" marL="457200" rtl="0" algn="l">
              <a:lnSpc>
                <a:spcPct val="115000"/>
              </a:lnSpc>
              <a:spcBef>
                <a:spcPts val="0"/>
              </a:spcBef>
              <a:spcAft>
                <a:spcPts val="0"/>
              </a:spcAft>
              <a:buSzPct val="100000"/>
              <a:buAutoNum type="arabicPeriod"/>
            </a:pPr>
            <a:r>
              <a:rPr lang="cs-CZ" sz="2400"/>
              <a:t>Městské obchodní společnosti</a:t>
            </a:r>
            <a:endParaRPr sz="2400"/>
          </a:p>
          <a:p>
            <a:pPr indent="-369570" lvl="0" marL="457200" rtl="0" algn="l">
              <a:lnSpc>
                <a:spcPct val="115000"/>
              </a:lnSpc>
              <a:spcBef>
                <a:spcPts val="0"/>
              </a:spcBef>
              <a:spcAft>
                <a:spcPts val="0"/>
              </a:spcAft>
              <a:buSzPct val="100000"/>
              <a:buAutoNum type="arabicPeriod"/>
            </a:pPr>
            <a:r>
              <a:rPr lang="cs-CZ" sz="2400"/>
              <a:t>Nakládání s obecním majetkem</a:t>
            </a:r>
            <a:endParaRPr sz="2400"/>
          </a:p>
          <a:p>
            <a:pPr indent="-369570" lvl="0" marL="457200" rtl="0" algn="l">
              <a:lnSpc>
                <a:spcPct val="115000"/>
              </a:lnSpc>
              <a:spcBef>
                <a:spcPts val="0"/>
              </a:spcBef>
              <a:spcAft>
                <a:spcPts val="0"/>
              </a:spcAft>
              <a:buSzPct val="100000"/>
              <a:buAutoNum type="arabicPeriod"/>
            </a:pPr>
            <a:r>
              <a:rPr lang="cs-CZ" sz="2400"/>
              <a:t>Obecní komunikační média</a:t>
            </a:r>
            <a:endParaRPr sz="2400"/>
          </a:p>
          <a:p>
            <a:pPr indent="-369570" lvl="0" marL="457200" rtl="0" algn="l">
              <a:lnSpc>
                <a:spcPct val="115000"/>
              </a:lnSpc>
              <a:spcBef>
                <a:spcPts val="0"/>
              </a:spcBef>
              <a:spcAft>
                <a:spcPts val="0"/>
              </a:spcAft>
              <a:buSzPct val="100000"/>
              <a:buAutoNum type="arabicPeriod"/>
            </a:pPr>
            <a:r>
              <a:rPr lang="cs-CZ" sz="2400"/>
              <a:t>Whistleblowing</a:t>
            </a:r>
            <a:endParaRPr sz="2400"/>
          </a:p>
        </p:txBody>
      </p:sp>
      <p:sp>
        <p:nvSpPr>
          <p:cNvPr id="344" name="Google Shape;344;p54"/>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Témata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5"/>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Přístup k informacím</a:t>
            </a:r>
            <a:endParaRPr/>
          </a:p>
        </p:txBody>
      </p:sp>
      <p:sp>
        <p:nvSpPr>
          <p:cNvPr id="351" name="Google Shape;351;p55"/>
          <p:cNvSpPr txBox="1"/>
          <p:nvPr/>
        </p:nvSpPr>
        <p:spPr>
          <a:xfrm>
            <a:off x="373600" y="970669"/>
            <a:ext cx="8499000" cy="39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s-CZ" sz="2200">
                <a:latin typeface="Calibri"/>
                <a:ea typeface="Calibri"/>
                <a:cs typeface="Calibri"/>
                <a:sym typeface="Calibri"/>
              </a:rPr>
              <a:t>Listina základních práv a svobod</a:t>
            </a:r>
            <a:endParaRPr sz="2200">
              <a:latin typeface="Calibri"/>
              <a:ea typeface="Calibri"/>
              <a:cs typeface="Calibri"/>
              <a:sym typeface="Calibri"/>
            </a:endParaRPr>
          </a:p>
          <a:p>
            <a:pPr indent="0" lvl="0" marL="0" rtl="0" algn="l">
              <a:spcBef>
                <a:spcPts val="0"/>
              </a:spcBef>
              <a:spcAft>
                <a:spcPts val="0"/>
              </a:spcAft>
              <a:buNone/>
            </a:pPr>
            <a:r>
              <a:rPr lang="cs-CZ" sz="2200">
                <a:latin typeface="Calibri"/>
                <a:ea typeface="Calibri"/>
                <a:cs typeface="Calibri"/>
                <a:sym typeface="Calibri"/>
              </a:rPr>
              <a:t>Politické právo a prostředek ochrany zákonnosti a vnější kontroly moci</a:t>
            </a:r>
            <a:endParaRPr sz="2200">
              <a:latin typeface="Calibri"/>
              <a:ea typeface="Calibri"/>
              <a:cs typeface="Calibri"/>
              <a:sym typeface="Calibri"/>
            </a:endParaRPr>
          </a:p>
          <a:p>
            <a:pPr indent="0" lvl="0" marL="0" rtl="0" algn="ctr">
              <a:spcBef>
                <a:spcPts val="0"/>
              </a:spcBef>
              <a:spcAft>
                <a:spcPts val="0"/>
              </a:spcAft>
              <a:buNone/>
            </a:pPr>
            <a:r>
              <a:t/>
            </a:r>
            <a:endParaRPr sz="22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b="1" i="1" lang="cs-CZ" sz="2200">
                <a:solidFill>
                  <a:schemeClr val="dk1"/>
                </a:solidFill>
                <a:latin typeface="Calibri"/>
                <a:ea typeface="Calibri"/>
                <a:cs typeface="Calibri"/>
                <a:sym typeface="Calibri"/>
              </a:rPr>
              <a:t>Čl. 17 </a:t>
            </a:r>
            <a:endParaRPr b="1" i="1" sz="2200">
              <a:latin typeface="Calibri"/>
              <a:ea typeface="Calibri"/>
              <a:cs typeface="Calibri"/>
              <a:sym typeface="Calibri"/>
            </a:endParaRPr>
          </a:p>
          <a:p>
            <a:pPr indent="0" lvl="0" marL="457200" rtl="0" algn="just">
              <a:spcBef>
                <a:spcPts val="0"/>
              </a:spcBef>
              <a:spcAft>
                <a:spcPts val="0"/>
              </a:spcAft>
              <a:buNone/>
            </a:pPr>
            <a:r>
              <a:rPr i="1" lang="cs-CZ" sz="2200">
                <a:latin typeface="Calibri"/>
                <a:ea typeface="Calibri"/>
                <a:cs typeface="Calibri"/>
                <a:sym typeface="Calibri"/>
              </a:rPr>
              <a:t>(1) Svoboda projevu a právo na informace jsou zaručeny.</a:t>
            </a:r>
            <a:endParaRPr i="1" sz="2200">
              <a:latin typeface="Calibri"/>
              <a:ea typeface="Calibri"/>
              <a:cs typeface="Calibri"/>
              <a:sym typeface="Calibri"/>
            </a:endParaRPr>
          </a:p>
          <a:p>
            <a:pPr indent="0" lvl="0" marL="457200" rtl="0" algn="just">
              <a:spcBef>
                <a:spcPts val="0"/>
              </a:spcBef>
              <a:spcAft>
                <a:spcPts val="0"/>
              </a:spcAft>
              <a:buNone/>
            </a:pPr>
            <a:r>
              <a:rPr i="1" lang="cs-CZ" sz="2200">
                <a:latin typeface="Calibri"/>
                <a:ea typeface="Calibri"/>
                <a:cs typeface="Calibri"/>
                <a:sym typeface="Calibri"/>
              </a:rPr>
              <a:t>(4) Svobodu projevu a právo na informace lze omezit zákonem, jde-li o opatření v demokratické společnosti nezbytná pro </a:t>
            </a:r>
            <a:r>
              <a:rPr b="1" i="1" lang="cs-CZ" sz="2200">
                <a:latin typeface="Calibri"/>
                <a:ea typeface="Calibri"/>
                <a:cs typeface="Calibri"/>
                <a:sym typeface="Calibri"/>
              </a:rPr>
              <a:t>ochranu práv a svobod druhých, bezpečnost státu, veřejnou bezpečnost, ochranu veřejného zdraví a ochranu mravnosti.</a:t>
            </a:r>
            <a:endParaRPr b="1" i="1" sz="2200">
              <a:latin typeface="Calibri"/>
              <a:ea typeface="Calibri"/>
              <a:cs typeface="Calibri"/>
              <a:sym typeface="Calibri"/>
            </a:endParaRPr>
          </a:p>
          <a:p>
            <a:pPr indent="0" lvl="0" marL="457200" rtl="0" algn="just">
              <a:spcBef>
                <a:spcPts val="0"/>
              </a:spcBef>
              <a:spcAft>
                <a:spcPts val="0"/>
              </a:spcAft>
              <a:buNone/>
            </a:pPr>
            <a:r>
              <a:rPr i="1" lang="cs-CZ" sz="2200">
                <a:latin typeface="Calibri"/>
                <a:ea typeface="Calibri"/>
                <a:cs typeface="Calibri"/>
                <a:sym typeface="Calibri"/>
              </a:rPr>
              <a:t>(5) Státní orgány a orgány územní samosprávy jsou povinny přiměřeným způsobem poskytovat informace o své činnosti. </a:t>
            </a:r>
            <a:r>
              <a:rPr b="1" i="1" lang="cs-CZ" sz="2200">
                <a:latin typeface="Calibri"/>
                <a:ea typeface="Calibri"/>
                <a:cs typeface="Calibri"/>
                <a:sym typeface="Calibri"/>
              </a:rPr>
              <a:t>Podmínky a provedení stanoví </a:t>
            </a:r>
            <a:r>
              <a:rPr b="1" i="1" lang="cs-CZ" sz="2200" u="sng">
                <a:latin typeface="Calibri"/>
                <a:ea typeface="Calibri"/>
                <a:cs typeface="Calibri"/>
                <a:sym typeface="Calibri"/>
              </a:rPr>
              <a:t>zákon</a:t>
            </a:r>
            <a:r>
              <a:rPr b="1" i="1" lang="cs-CZ" sz="2200">
                <a:latin typeface="Calibri"/>
                <a:ea typeface="Calibri"/>
                <a:cs typeface="Calibri"/>
                <a:sym typeface="Calibri"/>
              </a:rPr>
              <a:t>.</a:t>
            </a:r>
            <a:endParaRPr b="1" i="1" sz="220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6"/>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Přístup k informacím</a:t>
            </a:r>
            <a:endParaRPr/>
          </a:p>
        </p:txBody>
      </p:sp>
      <p:graphicFrame>
        <p:nvGraphicFramePr>
          <p:cNvPr id="358" name="Google Shape;358;p56"/>
          <p:cNvGraphicFramePr/>
          <p:nvPr/>
        </p:nvGraphicFramePr>
        <p:xfrm>
          <a:off x="-12" y="1819050"/>
          <a:ext cx="3000000" cy="3000000"/>
        </p:xfrm>
        <a:graphic>
          <a:graphicData uri="http://schemas.openxmlformats.org/drawingml/2006/table">
            <a:tbl>
              <a:tblPr>
                <a:noFill/>
                <a:tableStyleId>{396BF0AF-FEA6-4DF7-B883-6FC0B8A798DE}</a:tableStyleId>
              </a:tblPr>
              <a:tblGrid>
                <a:gridCol w="3407575"/>
                <a:gridCol w="1640950"/>
                <a:gridCol w="1820500"/>
                <a:gridCol w="2275000"/>
              </a:tblGrid>
              <a:tr h="285750">
                <a:tc>
                  <a:txBody>
                    <a:bodyPr/>
                    <a:lstStyle/>
                    <a:p>
                      <a:pPr indent="0" lvl="0" marL="0" rtl="0" algn="ctr">
                        <a:spcBef>
                          <a:spcPts val="0"/>
                        </a:spcBef>
                        <a:spcAft>
                          <a:spcPts val="0"/>
                        </a:spcAft>
                        <a:buNone/>
                      </a:pPr>
                      <a:r>
                        <a:t/>
                      </a:r>
                      <a:endParaRPr sz="1800"/>
                    </a:p>
                  </a:txBody>
                  <a:tcPr marT="68575" marB="68575" marR="91425" marL="91425">
                    <a:solidFill>
                      <a:schemeClr val="lt1"/>
                    </a:solidFill>
                  </a:tcPr>
                </a:tc>
                <a:tc>
                  <a:txBody>
                    <a:bodyPr/>
                    <a:lstStyle/>
                    <a:p>
                      <a:pPr indent="0" lvl="0" marL="0" rtl="0" algn="ctr">
                        <a:spcBef>
                          <a:spcPts val="0"/>
                        </a:spcBef>
                        <a:spcAft>
                          <a:spcPts val="0"/>
                        </a:spcAft>
                        <a:buNone/>
                      </a:pPr>
                      <a:r>
                        <a:rPr b="1" lang="cs-CZ" sz="1800"/>
                        <a:t>Z. o Obcích</a:t>
                      </a:r>
                      <a:endParaRPr b="1" sz="1800"/>
                    </a:p>
                  </a:txBody>
                  <a:tcPr marT="68575" marB="68575" marR="91425" marL="91425">
                    <a:solidFill>
                      <a:schemeClr val="lt1"/>
                    </a:solidFill>
                  </a:tcPr>
                </a:tc>
                <a:tc>
                  <a:txBody>
                    <a:bodyPr/>
                    <a:lstStyle/>
                    <a:p>
                      <a:pPr indent="0" lvl="0" marL="0" rtl="0" algn="ctr">
                        <a:spcBef>
                          <a:spcPts val="0"/>
                        </a:spcBef>
                        <a:spcAft>
                          <a:spcPts val="0"/>
                        </a:spcAft>
                        <a:buNone/>
                      </a:pPr>
                      <a:r>
                        <a:rPr b="1" lang="cs-CZ" sz="1800"/>
                        <a:t>106</a:t>
                      </a:r>
                      <a:endParaRPr b="1" sz="1800"/>
                    </a:p>
                  </a:txBody>
                  <a:tcPr marT="68575" marB="68575" marR="91425" marL="91425">
                    <a:solidFill>
                      <a:schemeClr val="lt1"/>
                    </a:solidFill>
                  </a:tcPr>
                </a:tc>
                <a:tc>
                  <a:txBody>
                    <a:bodyPr/>
                    <a:lstStyle/>
                    <a:p>
                      <a:pPr indent="0" lvl="0" marL="0" rtl="0" algn="ctr">
                        <a:spcBef>
                          <a:spcPts val="0"/>
                        </a:spcBef>
                        <a:spcAft>
                          <a:spcPts val="0"/>
                        </a:spcAft>
                        <a:buNone/>
                      </a:pPr>
                      <a:r>
                        <a:rPr b="1" lang="cs-CZ" sz="1800"/>
                        <a:t>ZOb + 106</a:t>
                      </a:r>
                      <a:endParaRPr b="1" sz="1800"/>
                    </a:p>
                  </a:txBody>
                  <a:tcPr marT="68575" marB="68575" marR="91425" marL="91425">
                    <a:solidFill>
                      <a:schemeClr val="lt1"/>
                    </a:solidFill>
                  </a:tcPr>
                </a:tc>
              </a:tr>
              <a:tr h="411450">
                <a:tc>
                  <a:txBody>
                    <a:bodyPr/>
                    <a:lstStyle/>
                    <a:p>
                      <a:pPr indent="0" lvl="0" marL="0" rtl="0" algn="l">
                        <a:spcBef>
                          <a:spcPts val="0"/>
                        </a:spcBef>
                        <a:spcAft>
                          <a:spcPts val="0"/>
                        </a:spcAft>
                        <a:buNone/>
                      </a:pPr>
                      <a:r>
                        <a:rPr b="1" lang="cs-CZ" sz="1800"/>
                        <a:t>Info od zaměstnanců</a:t>
                      </a:r>
                      <a:endParaRPr b="1" sz="1800"/>
                    </a:p>
                  </a:txBody>
                  <a:tcPr marT="68575" marB="68575" marR="91425" marL="91425">
                    <a:solidFill>
                      <a:schemeClr val="lt1"/>
                    </a:solidFill>
                  </a:tcPr>
                </a:tc>
                <a:tc>
                  <a:txBody>
                    <a:bodyPr/>
                    <a:lstStyle/>
                    <a:p>
                      <a:pPr indent="0" lvl="0" marL="0" rtl="0" algn="ctr">
                        <a:spcBef>
                          <a:spcPts val="0"/>
                        </a:spcBef>
                        <a:spcAft>
                          <a:spcPts val="0"/>
                        </a:spcAft>
                        <a:buNone/>
                      </a:pPr>
                      <a:r>
                        <a:rPr b="1" lang="cs-CZ" sz="1800"/>
                        <a:t>✓</a:t>
                      </a:r>
                      <a:endParaRPr b="1" sz="1800"/>
                    </a:p>
                  </a:txBody>
                  <a:tcPr marT="68575" marB="68575" marR="91425" marL="91425">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cs-CZ" sz="1800"/>
                        <a:t>X</a:t>
                      </a:r>
                      <a:endParaRPr b="1" sz="1800"/>
                    </a:p>
                  </a:txBody>
                  <a:tcPr marT="68575" marB="68575" marR="91425" marL="91425">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chemeClr val="dk1"/>
                        </a:buClr>
                        <a:buSzPts val="825"/>
                        <a:buFont typeface="Arial"/>
                        <a:buNone/>
                      </a:pPr>
                      <a:r>
                        <a:rPr b="1" lang="cs-CZ" sz="1800">
                          <a:solidFill>
                            <a:schemeClr val="dk1"/>
                          </a:solidFill>
                        </a:rPr>
                        <a:t>✓</a:t>
                      </a:r>
                      <a:endParaRPr sz="1800"/>
                    </a:p>
                  </a:txBody>
                  <a:tcPr marT="68575" marB="68575" marR="91425" marL="91425">
                    <a:lnB cap="flat" cmpd="sng" w="9525">
                      <a:solidFill>
                        <a:srgbClr val="9E9E9E"/>
                      </a:solidFill>
                      <a:prstDash val="solid"/>
                      <a:round/>
                      <a:headEnd len="sm" w="sm" type="none"/>
                      <a:tailEnd len="sm" w="sm" type="none"/>
                    </a:lnB>
                    <a:solidFill>
                      <a:schemeClr val="lt1"/>
                    </a:solidFill>
                  </a:tcPr>
                </a:tc>
              </a:tr>
              <a:tr h="285750">
                <a:tc>
                  <a:txBody>
                    <a:bodyPr/>
                    <a:lstStyle/>
                    <a:p>
                      <a:pPr indent="0" lvl="0" marL="0" rtl="0" algn="l">
                        <a:spcBef>
                          <a:spcPts val="0"/>
                        </a:spcBef>
                        <a:spcAft>
                          <a:spcPts val="0"/>
                        </a:spcAft>
                        <a:buNone/>
                      </a:pPr>
                      <a:r>
                        <a:rPr b="1" lang="cs-CZ" sz="1800">
                          <a:solidFill>
                            <a:schemeClr val="dk1"/>
                          </a:solidFill>
                        </a:rPr>
                        <a:t>Dotazy</a:t>
                      </a:r>
                      <a:endParaRPr b="1" sz="1800">
                        <a:solidFill>
                          <a:schemeClr val="dk1"/>
                        </a:solidFill>
                      </a:endParaRPr>
                    </a:p>
                  </a:txBody>
                  <a:tcPr marT="68575" marB="68575"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rtl="0" algn="ctr">
                        <a:spcBef>
                          <a:spcPts val="0"/>
                        </a:spcBef>
                        <a:spcAft>
                          <a:spcPts val="0"/>
                        </a:spcAft>
                        <a:buNone/>
                      </a:pPr>
                      <a:r>
                        <a:rPr b="1" lang="cs-CZ" sz="1800"/>
                        <a:t>✓</a:t>
                      </a:r>
                      <a:endParaRPr b="1" sz="1800"/>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cs-CZ" sz="1800"/>
                        <a:t>X</a:t>
                      </a:r>
                      <a:endParaRPr b="1" sz="1800"/>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chemeClr val="dk1"/>
                        </a:buClr>
                        <a:buSzPts val="825"/>
                        <a:buFont typeface="Arial"/>
                        <a:buNone/>
                      </a:pPr>
                      <a:r>
                        <a:rPr b="1" lang="cs-CZ" sz="1800">
                          <a:solidFill>
                            <a:schemeClr val="dk1"/>
                          </a:solidFill>
                        </a:rPr>
                        <a:t>✓</a:t>
                      </a:r>
                      <a:endParaRPr sz="1800"/>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285750">
                <a:tc>
                  <a:txBody>
                    <a:bodyPr/>
                    <a:lstStyle/>
                    <a:p>
                      <a:pPr indent="0" lvl="0" marL="0" rtl="0" algn="l">
                        <a:spcBef>
                          <a:spcPts val="0"/>
                        </a:spcBef>
                        <a:spcAft>
                          <a:spcPts val="0"/>
                        </a:spcAft>
                        <a:buClr>
                          <a:schemeClr val="dk1"/>
                        </a:buClr>
                        <a:buSzPts val="825"/>
                        <a:buFont typeface="Arial"/>
                        <a:buNone/>
                      </a:pPr>
                      <a:r>
                        <a:rPr b="1" lang="cs-CZ" sz="1800">
                          <a:solidFill>
                            <a:schemeClr val="dk1"/>
                          </a:solidFill>
                        </a:rPr>
                        <a:t>Lhůta</a:t>
                      </a:r>
                      <a:endParaRPr b="1" sz="1800"/>
                    </a:p>
                  </a:txBody>
                  <a:tcPr marT="68575" marB="68575" marR="91425" marL="91425">
                    <a:solidFill>
                      <a:schemeClr val="lt1"/>
                    </a:solidFill>
                  </a:tcPr>
                </a:tc>
                <a:tc>
                  <a:txBody>
                    <a:bodyPr/>
                    <a:lstStyle/>
                    <a:p>
                      <a:pPr indent="0" lvl="0" marL="0" rtl="0" algn="ctr">
                        <a:spcBef>
                          <a:spcPts val="0"/>
                        </a:spcBef>
                        <a:spcAft>
                          <a:spcPts val="0"/>
                        </a:spcAft>
                        <a:buNone/>
                      </a:pPr>
                      <a:r>
                        <a:rPr lang="cs-CZ" sz="1800"/>
                        <a:t>30 dní</a:t>
                      </a:r>
                      <a:endParaRPr sz="1800"/>
                    </a:p>
                  </a:txBody>
                  <a:tcPr marT="68575" marB="68575" marR="91425" marL="91425">
                    <a:lnT cap="flat" cmpd="sng" w="9525">
                      <a:solidFill>
                        <a:srgbClr val="9E9E9E"/>
                      </a:solidFill>
                      <a:prstDash val="solid"/>
                      <a:round/>
                      <a:headEnd len="sm" w="sm" type="none"/>
                      <a:tailEnd len="sm" w="sm" type="none"/>
                    </a:lnT>
                    <a:solidFill>
                      <a:schemeClr val="lt1"/>
                    </a:solidFill>
                  </a:tcPr>
                </a:tc>
                <a:tc>
                  <a:txBody>
                    <a:bodyPr/>
                    <a:lstStyle/>
                    <a:p>
                      <a:pPr indent="0" lvl="0" marL="0" rtl="0" algn="ctr">
                        <a:spcBef>
                          <a:spcPts val="0"/>
                        </a:spcBef>
                        <a:spcAft>
                          <a:spcPts val="0"/>
                        </a:spcAft>
                        <a:buNone/>
                      </a:pPr>
                      <a:r>
                        <a:rPr lang="cs-CZ" sz="1800"/>
                        <a:t>15 dní</a:t>
                      </a:r>
                      <a:endParaRPr sz="1800"/>
                    </a:p>
                  </a:txBody>
                  <a:tcPr marT="68575" marB="68575" marR="91425" marL="91425">
                    <a:lnT cap="flat" cmpd="sng" w="9525">
                      <a:solidFill>
                        <a:srgbClr val="9E9E9E"/>
                      </a:solidFill>
                      <a:prstDash val="solid"/>
                      <a:round/>
                      <a:headEnd len="sm" w="sm" type="none"/>
                      <a:tailEnd len="sm" w="sm" type="none"/>
                    </a:lnT>
                    <a:solidFill>
                      <a:schemeClr val="lt1"/>
                    </a:solidFill>
                  </a:tcPr>
                </a:tc>
                <a:tc>
                  <a:txBody>
                    <a:bodyPr/>
                    <a:lstStyle/>
                    <a:p>
                      <a:pPr indent="0" lvl="0" marL="0" rtl="0" algn="ctr">
                        <a:spcBef>
                          <a:spcPts val="0"/>
                        </a:spcBef>
                        <a:spcAft>
                          <a:spcPts val="0"/>
                        </a:spcAft>
                        <a:buNone/>
                      </a:pPr>
                      <a:r>
                        <a:rPr lang="cs-CZ" sz="1800"/>
                        <a:t>15 dní</a:t>
                      </a:r>
                      <a:endParaRPr sz="1800"/>
                    </a:p>
                  </a:txBody>
                  <a:tcPr marT="68575" marB="68575" marR="91425" marL="91425">
                    <a:lnT cap="flat" cmpd="sng" w="9525">
                      <a:solidFill>
                        <a:srgbClr val="9E9E9E"/>
                      </a:solidFill>
                      <a:prstDash val="solid"/>
                      <a:round/>
                      <a:headEnd len="sm" w="sm" type="none"/>
                      <a:tailEnd len="sm" w="sm" type="none"/>
                    </a:lnT>
                    <a:solidFill>
                      <a:schemeClr val="lt1"/>
                    </a:solidFill>
                  </a:tcPr>
                </a:tc>
              </a:tr>
              <a:tr h="285750">
                <a:tc>
                  <a:txBody>
                    <a:bodyPr/>
                    <a:lstStyle/>
                    <a:p>
                      <a:pPr indent="0" lvl="0" marL="0" rtl="0" algn="l">
                        <a:spcBef>
                          <a:spcPts val="0"/>
                        </a:spcBef>
                        <a:spcAft>
                          <a:spcPts val="0"/>
                        </a:spcAft>
                        <a:buNone/>
                      </a:pPr>
                      <a:r>
                        <a:rPr b="1" lang="cs-CZ" sz="1800"/>
                        <a:t>Náklady</a:t>
                      </a:r>
                      <a:endParaRPr b="1" sz="1800"/>
                    </a:p>
                  </a:txBody>
                  <a:tcPr marT="68575" marB="68575" marR="91425" marL="91425">
                    <a:solidFill>
                      <a:schemeClr val="lt1"/>
                    </a:solidFill>
                  </a:tcPr>
                </a:tc>
                <a:tc>
                  <a:txBody>
                    <a:bodyPr/>
                    <a:lstStyle/>
                    <a:p>
                      <a:pPr indent="0" lvl="0" marL="0" rtl="0" algn="ctr">
                        <a:spcBef>
                          <a:spcPts val="0"/>
                        </a:spcBef>
                        <a:spcAft>
                          <a:spcPts val="0"/>
                        </a:spcAft>
                        <a:buNone/>
                      </a:pPr>
                      <a:r>
                        <a:rPr lang="cs-CZ" sz="1800"/>
                        <a:t>0,- Kč</a:t>
                      </a:r>
                      <a:endParaRPr sz="1800"/>
                    </a:p>
                  </a:txBody>
                  <a:tcPr marT="68575" marB="68575" marR="91425" marL="91425">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cs-CZ" sz="1800"/>
                        <a:t>až x tisíc Kč</a:t>
                      </a:r>
                      <a:endParaRPr sz="1800"/>
                    </a:p>
                  </a:txBody>
                  <a:tcPr marT="68575" marB="68575" marR="91425" marL="91425">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cs-CZ" sz="1800">
                          <a:solidFill>
                            <a:schemeClr val="dk1"/>
                          </a:solidFill>
                        </a:rPr>
                        <a:t>0,- Kč</a:t>
                      </a:r>
                      <a:endParaRPr sz="1800"/>
                    </a:p>
                  </a:txBody>
                  <a:tcPr marT="68575" marB="68575" marR="91425" marL="91425">
                    <a:solidFill>
                      <a:schemeClr val="lt1"/>
                    </a:solidFill>
                  </a:tcPr>
                </a:tc>
              </a:tr>
              <a:tr h="285750">
                <a:tc>
                  <a:txBody>
                    <a:bodyPr/>
                    <a:lstStyle/>
                    <a:p>
                      <a:pPr indent="0" lvl="0" marL="0" rtl="0" algn="l">
                        <a:spcBef>
                          <a:spcPts val="0"/>
                        </a:spcBef>
                        <a:spcAft>
                          <a:spcPts val="0"/>
                        </a:spcAft>
                        <a:buNone/>
                      </a:pPr>
                      <a:r>
                        <a:rPr b="1" lang="cs-CZ" sz="1800"/>
                        <a:t>Osobní údaje</a:t>
                      </a:r>
                      <a:endParaRPr b="1" sz="1800"/>
                    </a:p>
                  </a:txBody>
                  <a:tcPr marT="68575" marB="68575"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rtl="0" algn="ctr">
                        <a:spcBef>
                          <a:spcPts val="0"/>
                        </a:spcBef>
                        <a:spcAft>
                          <a:spcPts val="0"/>
                        </a:spcAft>
                        <a:buNone/>
                      </a:pPr>
                      <a:r>
                        <a:rPr b="1" lang="cs-CZ" sz="1800"/>
                        <a:t>✓</a:t>
                      </a:r>
                      <a:endParaRPr b="1" sz="1800"/>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cs-CZ" sz="1800"/>
                        <a:t>X</a:t>
                      </a:r>
                      <a:endParaRPr b="1" sz="1800"/>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chemeClr val="dk1"/>
                        </a:buClr>
                        <a:buSzPts val="825"/>
                        <a:buFont typeface="Arial"/>
                        <a:buNone/>
                      </a:pPr>
                      <a:r>
                        <a:rPr b="1" lang="cs-CZ" sz="1800">
                          <a:solidFill>
                            <a:schemeClr val="dk1"/>
                          </a:solidFill>
                        </a:rPr>
                        <a:t>✓</a:t>
                      </a:r>
                      <a:endParaRPr b="1" sz="1800"/>
                    </a:p>
                  </a:txBody>
                  <a:tcPr marT="68575" marB="68575" marR="91425" marL="91425">
                    <a:lnL cap="flat" cmpd="sng" w="9525">
                      <a:solidFill>
                        <a:srgbClr val="9E9E9E"/>
                      </a:solidFill>
                      <a:prstDash val="solid"/>
                      <a:round/>
                      <a:headEnd len="sm" w="sm" type="none"/>
                      <a:tailEnd len="sm" w="sm" type="none"/>
                    </a:lnL>
                    <a:solidFill>
                      <a:schemeClr val="lt1"/>
                    </a:solidFill>
                  </a:tcPr>
                </a:tc>
              </a:tr>
              <a:tr h="285750">
                <a:tc>
                  <a:txBody>
                    <a:bodyPr/>
                    <a:lstStyle/>
                    <a:p>
                      <a:pPr indent="0" lvl="0" marL="0" rtl="0" algn="l">
                        <a:spcBef>
                          <a:spcPts val="0"/>
                        </a:spcBef>
                        <a:spcAft>
                          <a:spcPts val="0"/>
                        </a:spcAft>
                        <a:buNone/>
                      </a:pPr>
                      <a:r>
                        <a:rPr b="1" lang="cs-CZ" sz="1800"/>
                        <a:t>Obchodní tajemství</a:t>
                      </a:r>
                      <a:endParaRPr b="1" sz="1800"/>
                    </a:p>
                  </a:txBody>
                  <a:tcPr marT="68575" marB="68575"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rtl="0" algn="ctr">
                        <a:spcBef>
                          <a:spcPts val="0"/>
                        </a:spcBef>
                        <a:spcAft>
                          <a:spcPts val="0"/>
                        </a:spcAft>
                        <a:buNone/>
                      </a:pPr>
                      <a:r>
                        <a:rPr b="1" lang="cs-CZ" sz="1800"/>
                        <a:t>✓</a:t>
                      </a:r>
                      <a:endParaRPr b="1" sz="1800"/>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cs-CZ" sz="1800"/>
                        <a:t>X</a:t>
                      </a:r>
                      <a:endParaRPr b="1" sz="1800"/>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chemeClr val="dk1"/>
                        </a:buClr>
                        <a:buSzPts val="825"/>
                        <a:buFont typeface="Arial"/>
                        <a:buNone/>
                      </a:pPr>
                      <a:r>
                        <a:rPr b="1" lang="cs-CZ" sz="1800">
                          <a:solidFill>
                            <a:schemeClr val="dk1"/>
                          </a:solidFill>
                        </a:rPr>
                        <a:t>✓</a:t>
                      </a:r>
                      <a:endParaRPr b="1" sz="1800"/>
                    </a:p>
                  </a:txBody>
                  <a:tcPr marT="68575" marB="68575" marR="91425" marL="91425">
                    <a:lnL cap="flat" cmpd="sng" w="9525">
                      <a:solidFill>
                        <a:srgbClr val="9E9E9E"/>
                      </a:solidFill>
                      <a:prstDash val="solid"/>
                      <a:round/>
                      <a:headEnd len="sm" w="sm" type="none"/>
                      <a:tailEnd len="sm" w="sm" type="none"/>
                    </a:lnL>
                    <a:solidFill>
                      <a:schemeClr val="lt1"/>
                    </a:solidFill>
                  </a:tcPr>
                </a:tc>
              </a:tr>
              <a:tr h="285750">
                <a:tc>
                  <a:txBody>
                    <a:bodyPr/>
                    <a:lstStyle/>
                    <a:p>
                      <a:pPr indent="0" lvl="0" marL="0" rtl="0" algn="l">
                        <a:spcBef>
                          <a:spcPts val="0"/>
                        </a:spcBef>
                        <a:spcAft>
                          <a:spcPts val="0"/>
                        </a:spcAft>
                        <a:buNone/>
                      </a:pPr>
                      <a:r>
                        <a:rPr b="1" lang="cs-CZ" sz="1800"/>
                        <a:t>Opravné prostředky</a:t>
                      </a:r>
                      <a:endParaRPr b="1" sz="1800"/>
                    </a:p>
                  </a:txBody>
                  <a:tcPr marT="68575" marB="68575" marR="91425" marL="91425">
                    <a:lnR cap="flat" cmpd="sng" w="9525">
                      <a:solidFill>
                        <a:srgbClr val="9E9E9E"/>
                      </a:solidFill>
                      <a:prstDash val="solid"/>
                      <a:round/>
                      <a:headEnd len="sm" w="sm" type="none"/>
                      <a:tailEnd len="sm" w="sm" type="none"/>
                    </a:lnR>
                    <a:solidFill>
                      <a:schemeClr val="lt1"/>
                    </a:solidFill>
                  </a:tcPr>
                </a:tc>
                <a:tc>
                  <a:txBody>
                    <a:bodyPr/>
                    <a:lstStyle/>
                    <a:p>
                      <a:pPr indent="0" lvl="0" marL="0" rtl="0" algn="ctr">
                        <a:spcBef>
                          <a:spcPts val="0"/>
                        </a:spcBef>
                        <a:spcAft>
                          <a:spcPts val="0"/>
                        </a:spcAft>
                        <a:buNone/>
                      </a:pPr>
                      <a:r>
                        <a:rPr b="1" lang="cs-CZ" sz="1800"/>
                        <a:t>X</a:t>
                      </a:r>
                      <a:endParaRPr b="1" sz="1800"/>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chemeClr val="dk1"/>
                        </a:buClr>
                        <a:buSzPts val="825"/>
                        <a:buFont typeface="Arial"/>
                        <a:buNone/>
                      </a:pPr>
                      <a:r>
                        <a:rPr b="1" lang="cs-CZ" sz="1800">
                          <a:solidFill>
                            <a:schemeClr val="dk1"/>
                          </a:solidFill>
                        </a:rPr>
                        <a:t>✓</a:t>
                      </a:r>
                      <a:endParaRPr b="1" sz="1800"/>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chemeClr val="dk1"/>
                        </a:buClr>
                        <a:buSzPts val="825"/>
                        <a:buFont typeface="Arial"/>
                        <a:buNone/>
                      </a:pPr>
                      <a:r>
                        <a:rPr b="1" lang="cs-CZ" sz="1800">
                          <a:solidFill>
                            <a:schemeClr val="dk1"/>
                          </a:solidFill>
                        </a:rPr>
                        <a:t>✓</a:t>
                      </a:r>
                      <a:endParaRPr b="1" sz="1800"/>
                    </a:p>
                  </a:txBody>
                  <a:tcPr marT="68575" marB="68575" marR="91425" marL="91425">
                    <a:lnL cap="flat" cmpd="sng" w="9525">
                      <a:solidFill>
                        <a:srgbClr val="9E9E9E"/>
                      </a:solidFill>
                      <a:prstDash val="solid"/>
                      <a:round/>
                      <a:headEnd len="sm" w="sm" type="none"/>
                      <a:tailEnd len="sm" w="sm" type="none"/>
                    </a:lnL>
                    <a:solidFill>
                      <a:schemeClr val="lt1"/>
                    </a:solidFill>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7"/>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Obce I. - III. typu</a:t>
            </a:r>
            <a:endParaRPr/>
          </a:p>
        </p:txBody>
      </p:sp>
      <p:pic>
        <p:nvPicPr>
          <p:cNvPr id="365" name="Google Shape;365;p57"/>
          <p:cNvPicPr preferRelativeResize="0"/>
          <p:nvPr/>
        </p:nvPicPr>
        <p:blipFill>
          <a:blip r:embed="rId3">
            <a:alphaModFix/>
          </a:blip>
          <a:stretch>
            <a:fillRect/>
          </a:stretch>
        </p:blipFill>
        <p:spPr>
          <a:xfrm>
            <a:off x="1109325" y="1224926"/>
            <a:ext cx="6690301" cy="371353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1"/>
          <p:cNvSpPr txBox="1"/>
          <p:nvPr>
            <p:ph idx="1" type="subTitle"/>
          </p:nvPr>
        </p:nvSpPr>
        <p:spPr>
          <a:xfrm>
            <a:off x="1280700" y="976425"/>
            <a:ext cx="6032400" cy="3300000"/>
          </a:xfrm>
          <a:prstGeom prst="rect">
            <a:avLst/>
          </a:prstGeom>
        </p:spPr>
        <p:txBody>
          <a:bodyPr anchorCtr="0" anchor="t" bIns="91425" lIns="91425" spcFirstLastPara="1" rIns="91425" wrap="square" tIns="91425">
            <a:normAutofit fontScale="92500" lnSpcReduction="20000"/>
          </a:bodyPr>
          <a:lstStyle/>
          <a:p>
            <a:pPr indent="-369570" lvl="0" marL="457200" rtl="0" algn="l">
              <a:lnSpc>
                <a:spcPct val="115000"/>
              </a:lnSpc>
              <a:spcBef>
                <a:spcPts val="0"/>
              </a:spcBef>
              <a:spcAft>
                <a:spcPts val="0"/>
              </a:spcAft>
              <a:buSzPct val="100000"/>
              <a:buAutoNum type="arabicPeriod"/>
            </a:pPr>
            <a:r>
              <a:rPr lang="cs-CZ" sz="2400"/>
              <a:t>Orgány samosprávy</a:t>
            </a:r>
            <a:endParaRPr sz="2400"/>
          </a:p>
          <a:p>
            <a:pPr indent="-369570" lvl="0" marL="457200" rtl="0" algn="l">
              <a:lnSpc>
                <a:spcPct val="115000"/>
              </a:lnSpc>
              <a:spcBef>
                <a:spcPts val="0"/>
              </a:spcBef>
              <a:spcAft>
                <a:spcPts val="0"/>
              </a:spcAft>
              <a:buSzPct val="100000"/>
              <a:buAutoNum type="arabicPeriod"/>
            </a:pPr>
            <a:r>
              <a:rPr lang="cs-CZ" sz="2400"/>
              <a:t>Odpovědnost zastupitele</a:t>
            </a:r>
            <a:endParaRPr sz="2400"/>
          </a:p>
          <a:p>
            <a:pPr indent="-369570" lvl="0" marL="457200" rtl="0" algn="l">
              <a:lnSpc>
                <a:spcPct val="115000"/>
              </a:lnSpc>
              <a:spcBef>
                <a:spcPts val="0"/>
              </a:spcBef>
              <a:spcAft>
                <a:spcPts val="0"/>
              </a:spcAft>
              <a:buSzPct val="100000"/>
              <a:buAutoNum type="arabicPeriod"/>
            </a:pPr>
            <a:r>
              <a:rPr lang="cs-CZ" sz="2400"/>
              <a:t>Přístup zastupitele k informacím</a:t>
            </a:r>
            <a:endParaRPr sz="2400"/>
          </a:p>
          <a:p>
            <a:pPr indent="-369570" lvl="0" marL="457200" rtl="0" algn="l">
              <a:lnSpc>
                <a:spcPct val="115000"/>
              </a:lnSpc>
              <a:spcBef>
                <a:spcPts val="0"/>
              </a:spcBef>
              <a:spcAft>
                <a:spcPts val="0"/>
              </a:spcAft>
              <a:buSzPct val="100000"/>
              <a:buAutoNum type="arabicPeriod"/>
            </a:pPr>
            <a:r>
              <a:rPr lang="cs-CZ" sz="2400"/>
              <a:t>Rozhodovací procesy</a:t>
            </a:r>
            <a:endParaRPr sz="2400"/>
          </a:p>
          <a:p>
            <a:pPr indent="-369570" lvl="0" marL="457200" rtl="0" algn="l">
              <a:lnSpc>
                <a:spcPct val="115000"/>
              </a:lnSpc>
              <a:spcBef>
                <a:spcPts val="0"/>
              </a:spcBef>
              <a:spcAft>
                <a:spcPts val="0"/>
              </a:spcAft>
              <a:buSzPct val="100000"/>
              <a:buAutoNum type="arabicPeriod"/>
            </a:pPr>
            <a:r>
              <a:rPr lang="cs-CZ" sz="2400"/>
              <a:t>Veřejné zakázky</a:t>
            </a:r>
            <a:endParaRPr sz="2400"/>
          </a:p>
          <a:p>
            <a:pPr indent="-369570" lvl="0" marL="457200" rtl="0" algn="l">
              <a:lnSpc>
                <a:spcPct val="115000"/>
              </a:lnSpc>
              <a:spcBef>
                <a:spcPts val="0"/>
              </a:spcBef>
              <a:spcAft>
                <a:spcPts val="0"/>
              </a:spcAft>
              <a:buSzPct val="100000"/>
              <a:buAutoNum type="arabicPeriod"/>
            </a:pPr>
            <a:r>
              <a:rPr lang="cs-CZ" sz="2400"/>
              <a:t>Městské obchodní společnosti</a:t>
            </a:r>
            <a:endParaRPr sz="2400"/>
          </a:p>
          <a:p>
            <a:pPr indent="-369570" lvl="0" marL="457200" rtl="0" algn="l">
              <a:lnSpc>
                <a:spcPct val="115000"/>
              </a:lnSpc>
              <a:spcBef>
                <a:spcPts val="0"/>
              </a:spcBef>
              <a:spcAft>
                <a:spcPts val="0"/>
              </a:spcAft>
              <a:buSzPct val="100000"/>
              <a:buAutoNum type="arabicPeriod"/>
            </a:pPr>
            <a:r>
              <a:rPr lang="cs-CZ" sz="2400"/>
              <a:t>Nakládání s obecním majetkem</a:t>
            </a:r>
            <a:endParaRPr sz="2400"/>
          </a:p>
          <a:p>
            <a:pPr indent="-369570" lvl="0" marL="457200" rtl="0" algn="l">
              <a:lnSpc>
                <a:spcPct val="115000"/>
              </a:lnSpc>
              <a:spcBef>
                <a:spcPts val="0"/>
              </a:spcBef>
              <a:spcAft>
                <a:spcPts val="0"/>
              </a:spcAft>
              <a:buSzPct val="100000"/>
              <a:buAutoNum type="arabicPeriod"/>
            </a:pPr>
            <a:r>
              <a:rPr lang="cs-CZ" sz="2400"/>
              <a:t>Obecní komunikační média</a:t>
            </a:r>
            <a:endParaRPr sz="2400"/>
          </a:p>
          <a:p>
            <a:pPr indent="-369570" lvl="0" marL="457200" rtl="0" algn="l">
              <a:lnSpc>
                <a:spcPct val="115000"/>
              </a:lnSpc>
              <a:spcBef>
                <a:spcPts val="0"/>
              </a:spcBef>
              <a:spcAft>
                <a:spcPts val="0"/>
              </a:spcAft>
              <a:buSzPct val="100000"/>
              <a:buAutoNum type="arabicPeriod"/>
            </a:pPr>
            <a:r>
              <a:rPr lang="cs-CZ" sz="2400"/>
              <a:t>Whistleblowing</a:t>
            </a:r>
            <a:endParaRPr sz="2400"/>
          </a:p>
        </p:txBody>
      </p:sp>
      <p:sp>
        <p:nvSpPr>
          <p:cNvPr id="171" name="Google Shape;171;p31"/>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Témata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8"/>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Obce I. - III. typu</a:t>
            </a:r>
            <a:endParaRPr/>
          </a:p>
        </p:txBody>
      </p:sp>
      <p:sp>
        <p:nvSpPr>
          <p:cNvPr id="372" name="Google Shape;372;p58"/>
          <p:cNvSpPr txBox="1"/>
          <p:nvPr>
            <p:ph idx="1" type="subTitle"/>
          </p:nvPr>
        </p:nvSpPr>
        <p:spPr>
          <a:xfrm>
            <a:off x="429054" y="1195025"/>
            <a:ext cx="8475600" cy="3300000"/>
          </a:xfrm>
          <a:prstGeom prst="rect">
            <a:avLst/>
          </a:prstGeom>
        </p:spPr>
        <p:txBody>
          <a:bodyPr anchorCtr="0" anchor="t" bIns="91425" lIns="91425" spcFirstLastPara="1" rIns="91425" wrap="square" tIns="91425">
            <a:normAutofit fontScale="32500" lnSpcReduction="20000"/>
          </a:bodyPr>
          <a:lstStyle/>
          <a:p>
            <a:pPr indent="0" lvl="0" marL="0" rtl="0" algn="l">
              <a:spcBef>
                <a:spcPts val="0"/>
              </a:spcBef>
              <a:spcAft>
                <a:spcPts val="0"/>
              </a:spcAft>
              <a:buNone/>
            </a:pPr>
            <a:r>
              <a:rPr lang="cs-CZ" sz="6000"/>
              <a:t>Samostatná X Přenesená působnost</a:t>
            </a:r>
            <a:endParaRPr sz="6000"/>
          </a:p>
          <a:p>
            <a:pPr indent="0" lvl="0" marL="0" rtl="0" algn="l">
              <a:spcBef>
                <a:spcPts val="1200"/>
              </a:spcBef>
              <a:spcAft>
                <a:spcPts val="0"/>
              </a:spcAft>
              <a:buNone/>
            </a:pPr>
            <a:r>
              <a:t/>
            </a:r>
            <a:endParaRPr sz="6000"/>
          </a:p>
          <a:p>
            <a:pPr indent="0" lvl="0" marL="0" rtl="0" algn="l">
              <a:spcBef>
                <a:spcPts val="1200"/>
              </a:spcBef>
              <a:spcAft>
                <a:spcPts val="0"/>
              </a:spcAft>
              <a:buNone/>
            </a:pPr>
            <a:r>
              <a:rPr lang="cs-CZ" sz="6000"/>
              <a:t>Obce si </a:t>
            </a:r>
            <a:r>
              <a:rPr lang="cs-CZ" sz="6000" u="sng"/>
              <a:t>nejsou</a:t>
            </a:r>
            <a:r>
              <a:rPr lang="cs-CZ" sz="6000"/>
              <a:t> </a:t>
            </a:r>
            <a:r>
              <a:rPr lang="cs-CZ" sz="6000"/>
              <a:t>“nadřízené”</a:t>
            </a:r>
            <a:endParaRPr sz="6000"/>
          </a:p>
          <a:p>
            <a:pPr indent="0" lvl="0" marL="0" rtl="0" algn="l">
              <a:spcBef>
                <a:spcPts val="1200"/>
              </a:spcBef>
              <a:spcAft>
                <a:spcPts val="0"/>
              </a:spcAft>
              <a:buNone/>
            </a:pPr>
            <a:r>
              <a:rPr lang="cs-CZ" sz="6000"/>
              <a:t>Obec </a:t>
            </a:r>
            <a:r>
              <a:rPr lang="cs-CZ" sz="6000" u="sng"/>
              <a:t>není</a:t>
            </a:r>
            <a:r>
              <a:rPr lang="cs-CZ" sz="6000"/>
              <a:t> podřízená státu</a:t>
            </a:r>
            <a:endParaRPr sz="6000"/>
          </a:p>
          <a:p>
            <a:pPr indent="0" lvl="0" marL="0" rtl="0" algn="l">
              <a:spcBef>
                <a:spcPts val="1200"/>
              </a:spcBef>
              <a:spcAft>
                <a:spcPts val="0"/>
              </a:spcAft>
              <a:buNone/>
            </a:pPr>
            <a:r>
              <a:t/>
            </a:r>
            <a:endParaRPr sz="6000"/>
          </a:p>
          <a:p>
            <a:pPr indent="0" lvl="0" marL="0" rtl="0" algn="l">
              <a:spcBef>
                <a:spcPts val="1200"/>
              </a:spcBef>
              <a:spcAft>
                <a:spcPts val="0"/>
              </a:spcAft>
              <a:buNone/>
            </a:pPr>
            <a:r>
              <a:rPr lang="cs-CZ" sz="6000"/>
              <a:t>Ministerstvo vnitra = dozorový orgán nad zákonností samosprávy</a:t>
            </a:r>
            <a:endParaRPr sz="6000"/>
          </a:p>
          <a:p>
            <a:pPr indent="0" lvl="0" marL="0" rtl="0" algn="l">
              <a:spcBef>
                <a:spcPts val="1200"/>
              </a:spcBef>
              <a:spcAft>
                <a:spcPts val="0"/>
              </a:spcAft>
              <a:buNone/>
            </a:pPr>
            <a:r>
              <a:t/>
            </a:r>
            <a:endParaRPr sz="2400"/>
          </a:p>
          <a:p>
            <a:pPr indent="0" lvl="0" marL="0" rtl="0" algn="l">
              <a:spcBef>
                <a:spcPts val="1200"/>
              </a:spcBef>
              <a:spcAft>
                <a:spcPts val="1200"/>
              </a:spcAft>
              <a:buNone/>
            </a:pPr>
            <a:r>
              <a:t/>
            </a:r>
            <a:endParaRPr sz="2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59"/>
          <p:cNvPicPr preferRelativeResize="0"/>
          <p:nvPr/>
        </p:nvPicPr>
        <p:blipFill>
          <a:blip r:embed="rId3">
            <a:alphaModFix/>
          </a:blip>
          <a:stretch>
            <a:fillRect/>
          </a:stretch>
        </p:blipFill>
        <p:spPr>
          <a:xfrm>
            <a:off x="0" y="8703"/>
            <a:ext cx="9144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60"/>
          <p:cNvSpPr txBox="1"/>
          <p:nvPr>
            <p:ph idx="1" type="subTitle"/>
          </p:nvPr>
        </p:nvSpPr>
        <p:spPr>
          <a:xfrm>
            <a:off x="271125" y="1195031"/>
            <a:ext cx="8555100" cy="3300000"/>
          </a:xfrm>
          <a:prstGeom prst="rect">
            <a:avLst/>
          </a:prstGeom>
        </p:spPr>
        <p:txBody>
          <a:bodyPr anchorCtr="0" anchor="t" bIns="91425" lIns="91425" spcFirstLastPara="1" rIns="91425" wrap="square" tIns="91425">
            <a:normAutofit/>
          </a:bodyPr>
          <a:lstStyle/>
          <a:p>
            <a:pPr indent="-139700" lvl="0" marL="800100" rtl="0" algn="l">
              <a:spcBef>
                <a:spcPts val="0"/>
              </a:spcBef>
              <a:spcAft>
                <a:spcPts val="0"/>
              </a:spcAft>
              <a:buNone/>
            </a:pPr>
            <a:r>
              <a:rPr lang="cs-CZ" sz="2400" u="sng">
                <a:solidFill>
                  <a:schemeClr val="hlink"/>
                </a:solidFill>
                <a:hlinkClick r:id="rId3"/>
              </a:rPr>
              <a:t>smlouvy.gov.cz</a:t>
            </a:r>
            <a:r>
              <a:rPr lang="cs-CZ" sz="2400"/>
              <a:t> + </a:t>
            </a:r>
            <a:r>
              <a:rPr lang="cs-CZ" sz="2400" u="sng">
                <a:solidFill>
                  <a:schemeClr val="hlink"/>
                </a:solidFill>
                <a:hlinkClick r:id="rId4"/>
              </a:rPr>
              <a:t>hlidacstatu.cz</a:t>
            </a:r>
            <a:r>
              <a:rPr lang="cs-CZ" sz="2400"/>
              <a:t> (nastavit hlídače!)    </a:t>
            </a:r>
            <a:endParaRPr sz="2400"/>
          </a:p>
          <a:p>
            <a:pPr indent="-381000" lvl="0" marL="457200" rtl="0" algn="l">
              <a:spcBef>
                <a:spcPts val="1200"/>
              </a:spcBef>
              <a:spcAft>
                <a:spcPts val="0"/>
              </a:spcAft>
              <a:buSzPts val="2400"/>
              <a:buChar char="●"/>
            </a:pPr>
            <a:r>
              <a:rPr lang="cs-CZ" sz="2400"/>
              <a:t>jen pro ORP!</a:t>
            </a:r>
            <a:endParaRPr sz="2400"/>
          </a:p>
          <a:p>
            <a:pPr indent="-381000" lvl="0" marL="457200" rtl="0" algn="l">
              <a:spcBef>
                <a:spcPts val="0"/>
              </a:spcBef>
              <a:spcAft>
                <a:spcPts val="0"/>
              </a:spcAft>
              <a:buSzPts val="2400"/>
              <a:buChar char="●"/>
            </a:pPr>
            <a:r>
              <a:rPr lang="cs-CZ" sz="2400"/>
              <a:t>včetně PO, MOS (stačí většinový podíl i dcer)</a:t>
            </a:r>
            <a:endParaRPr sz="2400"/>
          </a:p>
          <a:p>
            <a:pPr indent="-381000" lvl="0" marL="457200" marR="0" rtl="0" algn="l">
              <a:lnSpc>
                <a:spcPct val="100000"/>
              </a:lnSpc>
              <a:spcBef>
                <a:spcPts val="0"/>
              </a:spcBef>
              <a:spcAft>
                <a:spcPts val="0"/>
              </a:spcAft>
              <a:buSzPts val="2400"/>
              <a:buChar char="●"/>
            </a:pPr>
            <a:r>
              <a:rPr lang="cs-CZ" sz="2400"/>
              <a:t>od</a:t>
            </a:r>
            <a:r>
              <a:rPr lang="cs-CZ" sz="2400"/>
              <a:t> 1.7.2016 </a:t>
            </a:r>
            <a:r>
              <a:rPr lang="cs-CZ" sz="2400"/>
              <a:t>/sankce neplatnosti od 1.7.2017</a:t>
            </a:r>
            <a:endParaRPr sz="2400"/>
          </a:p>
          <a:p>
            <a:pPr indent="-381000" lvl="0" marL="457200" rtl="0" algn="l">
              <a:spcBef>
                <a:spcPts val="0"/>
              </a:spcBef>
              <a:spcAft>
                <a:spcPts val="0"/>
              </a:spcAft>
              <a:buSzPts val="2400"/>
              <a:buChar char="●"/>
            </a:pPr>
            <a:r>
              <a:rPr lang="cs-CZ" sz="2400"/>
              <a:t>všechny dodatky</a:t>
            </a:r>
            <a:endParaRPr sz="2400"/>
          </a:p>
          <a:p>
            <a:pPr indent="-381000" lvl="0" marL="457200" rtl="0" algn="l">
              <a:spcBef>
                <a:spcPts val="0"/>
              </a:spcBef>
              <a:spcAft>
                <a:spcPts val="0"/>
              </a:spcAft>
              <a:buSzPts val="2400"/>
              <a:buChar char="●"/>
            </a:pPr>
            <a:r>
              <a:rPr lang="cs-CZ" sz="2400"/>
              <a:t>50,000,- Kč bez DPH</a:t>
            </a:r>
            <a:endParaRPr sz="2400"/>
          </a:p>
          <a:p>
            <a:pPr indent="-381000" lvl="0" marL="457200" rtl="0" algn="l">
              <a:spcBef>
                <a:spcPts val="0"/>
              </a:spcBef>
              <a:spcAft>
                <a:spcPts val="0"/>
              </a:spcAft>
              <a:buSzPts val="2400"/>
              <a:buChar char="●"/>
            </a:pPr>
            <a:r>
              <a:rPr lang="cs-CZ" sz="2400"/>
              <a:t>strojová nečitelnost = neplatnost! (§ 5 odst. 5)</a:t>
            </a:r>
            <a:endParaRPr sz="2400"/>
          </a:p>
        </p:txBody>
      </p:sp>
      <p:sp>
        <p:nvSpPr>
          <p:cNvPr id="385" name="Google Shape;385;p60"/>
          <p:cNvSpPr txBox="1"/>
          <p:nvPr>
            <p:ph type="title"/>
          </p:nvPr>
        </p:nvSpPr>
        <p:spPr>
          <a:xfrm>
            <a:off x="271125" y="180019"/>
            <a:ext cx="6690300" cy="930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cs-CZ"/>
              <a:t>Registr smluv 340/2015 Sb.</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1"/>
          <p:cNvSpPr txBox="1"/>
          <p:nvPr>
            <p:ph idx="1" type="subTitle"/>
          </p:nvPr>
        </p:nvSpPr>
        <p:spPr>
          <a:xfrm>
            <a:off x="1128300" y="1042950"/>
            <a:ext cx="8015700" cy="3300000"/>
          </a:xfrm>
          <a:prstGeom prst="rect">
            <a:avLst/>
          </a:prstGeom>
        </p:spPr>
        <p:txBody>
          <a:bodyPr anchorCtr="0" anchor="t" bIns="91425" lIns="91425" spcFirstLastPara="1" rIns="91425" wrap="square" tIns="91425">
            <a:normAutofit fontScale="92500" lnSpcReduction="20000"/>
          </a:bodyPr>
          <a:lstStyle/>
          <a:p>
            <a:pPr indent="-369570" lvl="0" marL="457200" rtl="0" algn="l">
              <a:lnSpc>
                <a:spcPct val="115000"/>
              </a:lnSpc>
              <a:spcBef>
                <a:spcPts val="0"/>
              </a:spcBef>
              <a:spcAft>
                <a:spcPts val="0"/>
              </a:spcAft>
              <a:buSzPct val="100000"/>
              <a:buAutoNum type="arabicPeriod"/>
            </a:pPr>
            <a:r>
              <a:rPr lang="cs-CZ" sz="2400"/>
              <a:t>Orgány samosprávy</a:t>
            </a:r>
            <a:endParaRPr sz="2400"/>
          </a:p>
          <a:p>
            <a:pPr indent="-369570" lvl="0" marL="457200" rtl="0" algn="l">
              <a:lnSpc>
                <a:spcPct val="115000"/>
              </a:lnSpc>
              <a:spcBef>
                <a:spcPts val="0"/>
              </a:spcBef>
              <a:spcAft>
                <a:spcPts val="0"/>
              </a:spcAft>
              <a:buSzPct val="100000"/>
              <a:buAutoNum type="arabicPeriod"/>
            </a:pPr>
            <a:r>
              <a:rPr lang="cs-CZ" sz="2400"/>
              <a:t>Odpovědnost zastupitele</a:t>
            </a:r>
            <a:endParaRPr sz="2400"/>
          </a:p>
          <a:p>
            <a:pPr indent="-369570" lvl="0" marL="457200" rtl="0" algn="l">
              <a:lnSpc>
                <a:spcPct val="115000"/>
              </a:lnSpc>
              <a:spcBef>
                <a:spcPts val="0"/>
              </a:spcBef>
              <a:spcAft>
                <a:spcPts val="0"/>
              </a:spcAft>
              <a:buSzPct val="100000"/>
              <a:buAutoNum type="arabicPeriod"/>
            </a:pPr>
            <a:r>
              <a:rPr lang="cs-CZ" sz="2400"/>
              <a:t>Přístup zastupitele k informacím</a:t>
            </a:r>
            <a:endParaRPr sz="2400"/>
          </a:p>
          <a:p>
            <a:pPr indent="-369570" lvl="0" marL="457200" rtl="0" algn="l">
              <a:lnSpc>
                <a:spcPct val="115000"/>
              </a:lnSpc>
              <a:spcBef>
                <a:spcPts val="0"/>
              </a:spcBef>
              <a:spcAft>
                <a:spcPts val="0"/>
              </a:spcAft>
              <a:buSzPct val="100000"/>
              <a:buAutoNum type="arabicPeriod"/>
            </a:pPr>
            <a:r>
              <a:rPr b="1" lang="cs-CZ" sz="2400">
                <a:highlight>
                  <a:srgbClr val="FFFF00"/>
                </a:highlight>
              </a:rPr>
              <a:t>Rozhodovací procesy</a:t>
            </a:r>
            <a:endParaRPr b="1" sz="2400">
              <a:highlight>
                <a:srgbClr val="FFFF00"/>
              </a:highlight>
            </a:endParaRPr>
          </a:p>
          <a:p>
            <a:pPr indent="-369570" lvl="0" marL="457200" rtl="0" algn="l">
              <a:lnSpc>
                <a:spcPct val="115000"/>
              </a:lnSpc>
              <a:spcBef>
                <a:spcPts val="0"/>
              </a:spcBef>
              <a:spcAft>
                <a:spcPts val="0"/>
              </a:spcAft>
              <a:buSzPct val="100000"/>
              <a:buAutoNum type="arabicPeriod"/>
            </a:pPr>
            <a:r>
              <a:rPr lang="cs-CZ" sz="2400"/>
              <a:t>Veřejné zakázky</a:t>
            </a:r>
            <a:endParaRPr sz="2400"/>
          </a:p>
          <a:p>
            <a:pPr indent="-369570" lvl="0" marL="457200" rtl="0" algn="l">
              <a:lnSpc>
                <a:spcPct val="115000"/>
              </a:lnSpc>
              <a:spcBef>
                <a:spcPts val="0"/>
              </a:spcBef>
              <a:spcAft>
                <a:spcPts val="0"/>
              </a:spcAft>
              <a:buSzPct val="100000"/>
              <a:buAutoNum type="arabicPeriod"/>
            </a:pPr>
            <a:r>
              <a:rPr lang="cs-CZ" sz="2400"/>
              <a:t>Městské obchodní společnosti</a:t>
            </a:r>
            <a:endParaRPr sz="2400"/>
          </a:p>
          <a:p>
            <a:pPr indent="-369570" lvl="0" marL="457200" rtl="0" algn="l">
              <a:lnSpc>
                <a:spcPct val="115000"/>
              </a:lnSpc>
              <a:spcBef>
                <a:spcPts val="0"/>
              </a:spcBef>
              <a:spcAft>
                <a:spcPts val="0"/>
              </a:spcAft>
              <a:buSzPct val="100000"/>
              <a:buAutoNum type="arabicPeriod"/>
            </a:pPr>
            <a:r>
              <a:rPr lang="cs-CZ" sz="2400"/>
              <a:t>Nakládání s obecním majetkem</a:t>
            </a:r>
            <a:endParaRPr sz="2400"/>
          </a:p>
          <a:p>
            <a:pPr indent="-369570" lvl="0" marL="457200" rtl="0" algn="l">
              <a:lnSpc>
                <a:spcPct val="115000"/>
              </a:lnSpc>
              <a:spcBef>
                <a:spcPts val="0"/>
              </a:spcBef>
              <a:spcAft>
                <a:spcPts val="0"/>
              </a:spcAft>
              <a:buSzPct val="100000"/>
              <a:buAutoNum type="arabicPeriod"/>
            </a:pPr>
            <a:r>
              <a:rPr lang="cs-CZ" sz="2400"/>
              <a:t>Obecní komunikační média</a:t>
            </a:r>
            <a:endParaRPr sz="2400"/>
          </a:p>
          <a:p>
            <a:pPr indent="-369570" lvl="0" marL="457200" rtl="0" algn="l">
              <a:lnSpc>
                <a:spcPct val="115000"/>
              </a:lnSpc>
              <a:spcBef>
                <a:spcPts val="0"/>
              </a:spcBef>
              <a:spcAft>
                <a:spcPts val="0"/>
              </a:spcAft>
              <a:buSzPct val="100000"/>
              <a:buAutoNum type="arabicPeriod"/>
            </a:pPr>
            <a:r>
              <a:rPr lang="cs-CZ" sz="2400"/>
              <a:t>Whistleblowing</a:t>
            </a:r>
            <a:endParaRPr sz="2400"/>
          </a:p>
        </p:txBody>
      </p:sp>
      <p:sp>
        <p:nvSpPr>
          <p:cNvPr id="392" name="Google Shape;392;p61"/>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Témata</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62"/>
          <p:cNvSpPr txBox="1"/>
          <p:nvPr>
            <p:ph idx="1" type="subTitle"/>
          </p:nvPr>
        </p:nvSpPr>
        <p:spPr>
          <a:xfrm>
            <a:off x="575925" y="1271231"/>
            <a:ext cx="8015700" cy="3300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cs-CZ" sz="2400"/>
              <a:t>Zákonné minumum </a:t>
            </a:r>
            <a:r>
              <a:rPr b="1" lang="cs-CZ" sz="2400"/>
              <a:t>PŘED</a:t>
            </a:r>
            <a:endParaRPr b="1" sz="2400"/>
          </a:p>
          <a:p>
            <a:pPr indent="0" lvl="0" marL="0" rtl="0" algn="l">
              <a:spcBef>
                <a:spcPts val="1000"/>
              </a:spcBef>
              <a:spcAft>
                <a:spcPts val="0"/>
              </a:spcAft>
              <a:buClr>
                <a:schemeClr val="dk1"/>
              </a:buClr>
              <a:buSzPts val="1100"/>
              <a:buFont typeface="Arial"/>
              <a:buNone/>
            </a:pPr>
            <a:r>
              <a:rPr lang="cs-CZ" sz="2400" u="sng">
                <a:solidFill>
                  <a:schemeClr val="hlink"/>
                </a:solidFill>
                <a:hlinkClick r:id="rId3"/>
              </a:rPr>
              <a:t>§ 93 odst. 1</a:t>
            </a:r>
            <a:endParaRPr sz="2400"/>
          </a:p>
          <a:p>
            <a:pPr indent="0" lvl="0" marL="0" rtl="0" algn="l">
              <a:spcBef>
                <a:spcPts val="1000"/>
              </a:spcBef>
              <a:spcAft>
                <a:spcPts val="1000"/>
              </a:spcAft>
              <a:buClr>
                <a:schemeClr val="dk1"/>
              </a:buClr>
              <a:buSzPts val="1100"/>
              <a:buFont typeface="Arial"/>
              <a:buNone/>
            </a:pPr>
            <a:r>
              <a:rPr lang="cs-CZ" sz="2400"/>
              <a:t>Obecní úřad informuje </a:t>
            </a:r>
            <a:r>
              <a:rPr b="1" lang="cs-CZ" sz="2400"/>
              <a:t>o místě, době a navrženém programu</a:t>
            </a:r>
            <a:r>
              <a:rPr lang="cs-CZ" sz="2400"/>
              <a:t> připravovaného zasedání zastupitelstva obce. Informaci vyvěsí na úřední desce obecního úřadu </a:t>
            </a:r>
            <a:r>
              <a:rPr b="1" lang="cs-CZ" sz="2400"/>
              <a:t>alespoň 7 dní</a:t>
            </a:r>
            <a:r>
              <a:rPr lang="cs-CZ" sz="2400"/>
              <a:t> před zasedáním zastupitelstva obce; kromě toho může informaci uveřejnit </a:t>
            </a:r>
            <a:r>
              <a:rPr b="1" lang="cs-CZ" sz="2400"/>
              <a:t>způsobem v místě obvyklým.</a:t>
            </a:r>
            <a:endParaRPr b="1" sz="2400"/>
          </a:p>
        </p:txBody>
      </p:sp>
      <p:sp>
        <p:nvSpPr>
          <p:cNvPr id="399" name="Google Shape;399;p62"/>
          <p:cNvSpPr txBox="1"/>
          <p:nvPr>
            <p:ph type="title"/>
          </p:nvPr>
        </p:nvSpPr>
        <p:spPr>
          <a:xfrm>
            <a:off x="271125" y="180019"/>
            <a:ext cx="6690300" cy="930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cs-CZ"/>
              <a:t>Transparentní zastupitelstvo</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3"/>
          <p:cNvSpPr txBox="1"/>
          <p:nvPr>
            <p:ph idx="1" type="subTitle"/>
          </p:nvPr>
        </p:nvSpPr>
        <p:spPr>
          <a:xfrm>
            <a:off x="271125" y="1195025"/>
            <a:ext cx="8872800" cy="33000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Clr>
                <a:schemeClr val="dk1"/>
              </a:buClr>
              <a:buSzPct val="45833"/>
              <a:buFont typeface="Arial"/>
              <a:buNone/>
            </a:pPr>
            <a:r>
              <a:rPr lang="cs-CZ" sz="2400"/>
              <a:t>Zákonné minimum </a:t>
            </a:r>
            <a:r>
              <a:rPr b="1" lang="cs-CZ" sz="2400"/>
              <a:t>PO</a:t>
            </a:r>
            <a:endParaRPr b="1" sz="2400"/>
          </a:p>
          <a:p>
            <a:pPr indent="0" lvl="0" marL="0" rtl="0" algn="l">
              <a:spcBef>
                <a:spcPts val="1000"/>
              </a:spcBef>
              <a:spcAft>
                <a:spcPts val="0"/>
              </a:spcAft>
              <a:buClr>
                <a:schemeClr val="dk1"/>
              </a:buClr>
              <a:buSzPct val="45833"/>
              <a:buFont typeface="Arial"/>
              <a:buNone/>
            </a:pPr>
            <a:r>
              <a:rPr lang="cs-CZ" sz="2400" u="sng">
                <a:solidFill>
                  <a:schemeClr val="hlink"/>
                </a:solidFill>
                <a:hlinkClick r:id="rId3"/>
              </a:rPr>
              <a:t>§ 95 odst. 1, 2</a:t>
            </a:r>
            <a:endParaRPr sz="2400"/>
          </a:p>
          <a:p>
            <a:pPr indent="0" lvl="0" marL="0" rtl="0" algn="l">
              <a:spcBef>
                <a:spcPts val="1000"/>
              </a:spcBef>
              <a:spcAft>
                <a:spcPts val="0"/>
              </a:spcAft>
              <a:buClr>
                <a:schemeClr val="dk1"/>
              </a:buClr>
              <a:buSzPct val="52380"/>
              <a:buFont typeface="Arial"/>
              <a:buNone/>
            </a:pPr>
            <a:r>
              <a:rPr lang="cs-CZ" sz="2100"/>
              <a:t>(1) O průběhu zasedání zastupitelstva obce se pořizuje zápis, který podepisuje starosta nebo místostarosta a určení </a:t>
            </a:r>
            <a:r>
              <a:rPr b="1" lang="cs-CZ" sz="2100"/>
              <a:t>ověřovatelé</a:t>
            </a:r>
            <a:r>
              <a:rPr lang="cs-CZ" sz="2100"/>
              <a:t>. V zápise se vždy uvede </a:t>
            </a:r>
            <a:r>
              <a:rPr b="1" lang="cs-CZ" sz="2100"/>
              <a:t>počet přítomných členů zastupitelstva obce</a:t>
            </a:r>
            <a:r>
              <a:rPr lang="cs-CZ" sz="2100"/>
              <a:t>, </a:t>
            </a:r>
            <a:r>
              <a:rPr b="1" lang="cs-CZ" sz="2100"/>
              <a:t>schválený pořad jednání</a:t>
            </a:r>
            <a:r>
              <a:rPr lang="cs-CZ" sz="2100"/>
              <a:t> zastupitelstva obce, </a:t>
            </a:r>
            <a:r>
              <a:rPr b="1" lang="cs-CZ" sz="2100"/>
              <a:t>průběh a výsledek hlasování a přijatá usnesení</a:t>
            </a:r>
            <a:r>
              <a:rPr lang="cs-CZ" sz="2100"/>
              <a:t>.</a:t>
            </a:r>
            <a:endParaRPr sz="2100"/>
          </a:p>
          <a:p>
            <a:pPr indent="0" lvl="0" marL="0" rtl="0" algn="l">
              <a:spcBef>
                <a:spcPts val="1000"/>
              </a:spcBef>
              <a:spcAft>
                <a:spcPts val="0"/>
              </a:spcAft>
              <a:buClr>
                <a:schemeClr val="dk1"/>
              </a:buClr>
              <a:buSzPct val="52380"/>
              <a:buFont typeface="Arial"/>
              <a:buNone/>
            </a:pPr>
            <a:r>
              <a:rPr lang="cs-CZ" sz="2100"/>
              <a:t>(2) Zápis, který je nutno pořídit </a:t>
            </a:r>
            <a:r>
              <a:rPr b="1" lang="cs-CZ" sz="2100"/>
              <a:t>do </a:t>
            </a:r>
            <a:r>
              <a:rPr b="1" lang="cs-CZ" sz="2100" strike="sngStrike"/>
              <a:t>10 </a:t>
            </a:r>
            <a:r>
              <a:rPr b="1" lang="cs-CZ" sz="2100"/>
              <a:t>15 dnů</a:t>
            </a:r>
            <a:r>
              <a:rPr lang="cs-CZ" sz="2100"/>
              <a:t> po skončení zasedání, musí být uložen </a:t>
            </a:r>
            <a:r>
              <a:rPr b="1" lang="cs-CZ" sz="2100"/>
              <a:t>na obecním úřadu k nahlédnutí</a:t>
            </a:r>
            <a:r>
              <a:rPr lang="cs-CZ" sz="2100"/>
              <a:t>. O námitkách člena zastupitelstva obce proti zápisu rozhodne nejbližší zasedání zastupitelstva obce.</a:t>
            </a:r>
            <a:endParaRPr sz="2100"/>
          </a:p>
          <a:p>
            <a:pPr indent="0" lvl="0" marL="0" rtl="0" algn="l">
              <a:spcBef>
                <a:spcPts val="1000"/>
              </a:spcBef>
              <a:spcAft>
                <a:spcPts val="1000"/>
              </a:spcAft>
              <a:buClr>
                <a:schemeClr val="dk1"/>
              </a:buClr>
              <a:buSzPct val="45833"/>
              <a:buFont typeface="Arial"/>
              <a:buNone/>
            </a:pPr>
            <a:r>
              <a:t/>
            </a:r>
            <a:endParaRPr sz="2400"/>
          </a:p>
        </p:txBody>
      </p:sp>
      <p:sp>
        <p:nvSpPr>
          <p:cNvPr id="406" name="Google Shape;406;p63"/>
          <p:cNvSpPr txBox="1"/>
          <p:nvPr>
            <p:ph type="title"/>
          </p:nvPr>
        </p:nvSpPr>
        <p:spPr>
          <a:xfrm>
            <a:off x="271125" y="180019"/>
            <a:ext cx="6690300" cy="930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cs-CZ"/>
              <a:t>Transparentní zastupitelstvo</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4"/>
          <p:cNvSpPr txBox="1"/>
          <p:nvPr>
            <p:ph idx="1" type="subTitle"/>
          </p:nvPr>
        </p:nvSpPr>
        <p:spPr>
          <a:xfrm>
            <a:off x="271125" y="966425"/>
            <a:ext cx="8872800" cy="4177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cs-CZ" sz="2100" u="sng">
                <a:solidFill>
                  <a:schemeClr val="hlink"/>
                </a:solidFill>
                <a:hlinkClick r:id="rId3"/>
              </a:rPr>
              <a:t>www.jednacirad.cz</a:t>
            </a:r>
            <a:endParaRPr sz="2200"/>
          </a:p>
          <a:p>
            <a:pPr indent="0" lvl="0" marL="0" rtl="0" algn="l">
              <a:spcBef>
                <a:spcPts val="1000"/>
              </a:spcBef>
              <a:spcAft>
                <a:spcPts val="0"/>
              </a:spcAft>
              <a:buNone/>
            </a:pPr>
            <a:r>
              <a:rPr lang="cs-CZ" sz="2200"/>
              <a:t>Základní prvky NAD rámec zákona:</a:t>
            </a:r>
            <a:endParaRPr sz="2200"/>
          </a:p>
          <a:p>
            <a:pPr indent="-368300" lvl="0" marL="914400" rtl="0" algn="l">
              <a:lnSpc>
                <a:spcPct val="115000"/>
              </a:lnSpc>
              <a:spcBef>
                <a:spcPts val="1000"/>
              </a:spcBef>
              <a:spcAft>
                <a:spcPts val="0"/>
              </a:spcAft>
              <a:buSzPts val="2200"/>
              <a:buChar char="●"/>
            </a:pPr>
            <a:r>
              <a:rPr lang="cs-CZ" sz="2200"/>
              <a:t>materiály do zastupitelstva dostupné veřejnosti</a:t>
            </a:r>
            <a:endParaRPr sz="2200"/>
          </a:p>
          <a:p>
            <a:pPr indent="-368300" lvl="0" marL="914400" rtl="0" algn="l">
              <a:lnSpc>
                <a:spcPct val="115000"/>
              </a:lnSpc>
              <a:spcBef>
                <a:spcPts val="0"/>
              </a:spcBef>
              <a:spcAft>
                <a:spcPts val="0"/>
              </a:spcAft>
              <a:buSzPts val="2200"/>
              <a:buChar char="●"/>
            </a:pPr>
            <a:r>
              <a:rPr lang="cs-CZ" sz="2200"/>
              <a:t>fixní čas pro veřejnost + manuál pro veřejnost</a:t>
            </a:r>
            <a:endParaRPr sz="2200"/>
          </a:p>
          <a:p>
            <a:pPr indent="-368300" lvl="0" marL="914400" rtl="0" algn="l">
              <a:lnSpc>
                <a:spcPct val="115000"/>
              </a:lnSpc>
              <a:spcBef>
                <a:spcPts val="0"/>
              </a:spcBef>
              <a:spcAft>
                <a:spcPts val="0"/>
              </a:spcAft>
              <a:buSzPts val="2200"/>
              <a:buChar char="●"/>
            </a:pPr>
            <a:r>
              <a:rPr lang="cs-CZ" sz="2200"/>
              <a:t>zápis na webu + jmenovité hlasování</a:t>
            </a:r>
            <a:endParaRPr sz="2200"/>
          </a:p>
          <a:p>
            <a:pPr indent="-368300" lvl="0" marL="914400" rtl="0" algn="l">
              <a:lnSpc>
                <a:spcPct val="115000"/>
              </a:lnSpc>
              <a:spcBef>
                <a:spcPts val="0"/>
              </a:spcBef>
              <a:spcAft>
                <a:spcPts val="0"/>
              </a:spcAft>
              <a:buSzPts val="2200"/>
              <a:buChar char="●"/>
            </a:pPr>
            <a:r>
              <a:rPr lang="cs-CZ" sz="2200"/>
              <a:t>stream + záznam ze zasedání na webu</a:t>
            </a:r>
            <a:endParaRPr sz="2200"/>
          </a:p>
          <a:p>
            <a:pPr indent="-368300" lvl="0" marL="914400" rtl="0" algn="l">
              <a:lnSpc>
                <a:spcPct val="115000"/>
              </a:lnSpc>
              <a:spcBef>
                <a:spcPts val="0"/>
              </a:spcBef>
              <a:spcAft>
                <a:spcPts val="0"/>
              </a:spcAft>
              <a:buSzPts val="2200"/>
              <a:buChar char="●"/>
            </a:pPr>
            <a:r>
              <a:rPr lang="cs-CZ" sz="2200"/>
              <a:t>distanční zasedání zastupitelstva (pozor, zatím neexistuje judikatura)</a:t>
            </a:r>
            <a:endParaRPr sz="2200"/>
          </a:p>
          <a:p>
            <a:pPr indent="-368300" lvl="0" marL="914400" rtl="0" algn="l">
              <a:lnSpc>
                <a:spcPct val="115000"/>
              </a:lnSpc>
              <a:spcBef>
                <a:spcPts val="0"/>
              </a:spcBef>
              <a:spcAft>
                <a:spcPts val="0"/>
              </a:spcAft>
              <a:buSzPts val="2200"/>
              <a:buChar char="●"/>
            </a:pPr>
            <a:r>
              <a:rPr lang="cs-CZ" sz="2200"/>
              <a:t>pravidla pro rozpravu</a:t>
            </a:r>
            <a:endParaRPr sz="2200"/>
          </a:p>
          <a:p>
            <a:pPr indent="-368300" lvl="0" marL="914400" rtl="0" algn="l">
              <a:lnSpc>
                <a:spcPct val="115000"/>
              </a:lnSpc>
              <a:spcBef>
                <a:spcPts val="0"/>
              </a:spcBef>
              <a:spcAft>
                <a:spcPts val="0"/>
              </a:spcAft>
              <a:buSzPts val="2200"/>
              <a:buChar char="●"/>
            </a:pPr>
            <a:r>
              <a:rPr lang="cs-CZ" sz="2200"/>
              <a:t>pověření kontrolního výboru ke kontrole usnesení</a:t>
            </a:r>
            <a:endParaRPr sz="2200"/>
          </a:p>
          <a:p>
            <a:pPr indent="0" lvl="0" marL="0" rtl="0" algn="l">
              <a:spcBef>
                <a:spcPts val="1000"/>
              </a:spcBef>
              <a:spcAft>
                <a:spcPts val="1000"/>
              </a:spcAft>
              <a:buClr>
                <a:schemeClr val="dk1"/>
              </a:buClr>
              <a:buSzPts val="1100"/>
              <a:buFont typeface="Arial"/>
              <a:buNone/>
            </a:pPr>
            <a:r>
              <a:t/>
            </a:r>
            <a:endParaRPr sz="2200"/>
          </a:p>
        </p:txBody>
      </p:sp>
      <p:sp>
        <p:nvSpPr>
          <p:cNvPr id="413" name="Google Shape;413;p64"/>
          <p:cNvSpPr txBox="1"/>
          <p:nvPr>
            <p:ph type="title"/>
          </p:nvPr>
        </p:nvSpPr>
        <p:spPr>
          <a:xfrm>
            <a:off x="271125" y="180025"/>
            <a:ext cx="87912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Vzorový jednací řád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65"/>
          <p:cNvSpPr txBox="1"/>
          <p:nvPr>
            <p:ph idx="1" type="subTitle"/>
          </p:nvPr>
        </p:nvSpPr>
        <p:spPr>
          <a:xfrm>
            <a:off x="225" y="920213"/>
            <a:ext cx="9144000" cy="42234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lang="cs-CZ" sz="2800"/>
              <a:t>Kontrola </a:t>
            </a:r>
            <a:r>
              <a:rPr lang="cs-CZ" sz="2800"/>
              <a:t>usnesení</a:t>
            </a:r>
            <a:endParaRPr sz="2800"/>
          </a:p>
          <a:p>
            <a:pPr indent="-381000" lvl="1" marL="914400" rtl="0" algn="l">
              <a:spcBef>
                <a:spcPts val="1200"/>
              </a:spcBef>
              <a:spcAft>
                <a:spcPts val="0"/>
              </a:spcAft>
              <a:buSzPts val="2400"/>
              <a:buChar char="○"/>
            </a:pPr>
            <a:r>
              <a:rPr lang="cs-CZ" sz="2400"/>
              <a:t>oprávnění kontrolního výboru - </a:t>
            </a:r>
            <a:r>
              <a:rPr b="1" lang="cs-CZ" sz="2400"/>
              <a:t>fixní první bod zastupitelstva</a:t>
            </a:r>
            <a:endParaRPr b="1" sz="2400"/>
          </a:p>
          <a:p>
            <a:pPr indent="0" lvl="0" marL="0" rtl="0" algn="l">
              <a:spcBef>
                <a:spcPts val="1200"/>
              </a:spcBef>
              <a:spcAft>
                <a:spcPts val="0"/>
              </a:spcAft>
              <a:buNone/>
            </a:pPr>
            <a:r>
              <a:t/>
            </a:r>
            <a:endParaRPr sz="2400"/>
          </a:p>
          <a:p>
            <a:pPr indent="0" lvl="0" marL="0" rtl="0" algn="l">
              <a:spcBef>
                <a:spcPts val="1200"/>
              </a:spcBef>
              <a:spcAft>
                <a:spcPts val="1200"/>
              </a:spcAft>
              <a:buNone/>
            </a:pPr>
            <a:r>
              <a:rPr lang="cs-CZ" sz="2400"/>
              <a:t>	Tip z jednacího řádu města Semily:</a:t>
            </a:r>
            <a:endParaRPr sz="2400"/>
          </a:p>
        </p:txBody>
      </p:sp>
      <p:sp>
        <p:nvSpPr>
          <p:cNvPr id="420" name="Google Shape;420;p65"/>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Jednací řády</a:t>
            </a:r>
            <a:endParaRPr/>
          </a:p>
        </p:txBody>
      </p:sp>
      <p:pic>
        <p:nvPicPr>
          <p:cNvPr id="421" name="Google Shape;421;p65"/>
          <p:cNvPicPr preferRelativeResize="0"/>
          <p:nvPr/>
        </p:nvPicPr>
        <p:blipFill>
          <a:blip r:embed="rId3">
            <a:alphaModFix/>
          </a:blip>
          <a:stretch>
            <a:fillRect/>
          </a:stretch>
        </p:blipFill>
        <p:spPr>
          <a:xfrm>
            <a:off x="325575" y="3556815"/>
            <a:ext cx="8590600" cy="949372"/>
          </a:xfrm>
          <a:prstGeom prst="rect">
            <a:avLst/>
          </a:prstGeom>
          <a:noFill/>
          <a:ln>
            <a:noFill/>
          </a:ln>
        </p:spPr>
      </p:pic>
      <p:pic>
        <p:nvPicPr>
          <p:cNvPr id="422" name="Google Shape;422;p65"/>
          <p:cNvPicPr preferRelativeResize="0"/>
          <p:nvPr/>
        </p:nvPicPr>
        <p:blipFill>
          <a:blip r:embed="rId4">
            <a:alphaModFix/>
          </a:blip>
          <a:stretch>
            <a:fillRect/>
          </a:stretch>
        </p:blipFill>
        <p:spPr>
          <a:xfrm>
            <a:off x="507195" y="3020288"/>
            <a:ext cx="8408979" cy="42627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66"/>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Rozhodovací procesy</a:t>
            </a:r>
            <a:endParaRPr/>
          </a:p>
        </p:txBody>
      </p:sp>
      <p:pic>
        <p:nvPicPr>
          <p:cNvPr id="429" name="Google Shape;429;p66"/>
          <p:cNvPicPr preferRelativeResize="0"/>
          <p:nvPr/>
        </p:nvPicPr>
        <p:blipFill rotWithShape="1">
          <a:blip r:embed="rId3">
            <a:alphaModFix/>
          </a:blip>
          <a:srcRect b="0" l="0" r="2487" t="6086"/>
          <a:stretch/>
        </p:blipFill>
        <p:spPr>
          <a:xfrm>
            <a:off x="568025" y="2492847"/>
            <a:ext cx="8160326" cy="1943288"/>
          </a:xfrm>
          <a:prstGeom prst="rect">
            <a:avLst/>
          </a:prstGeom>
          <a:noFill/>
          <a:ln cap="flat" cmpd="sng" w="19050">
            <a:solidFill>
              <a:schemeClr val="dk2"/>
            </a:solidFill>
            <a:prstDash val="solid"/>
            <a:round/>
            <a:headEnd len="sm" w="sm" type="none"/>
            <a:tailEnd len="sm" w="sm" type="none"/>
          </a:ln>
        </p:spPr>
      </p:pic>
      <p:sp>
        <p:nvSpPr>
          <p:cNvPr id="430" name="Google Shape;430;p66"/>
          <p:cNvSpPr txBox="1"/>
          <p:nvPr/>
        </p:nvSpPr>
        <p:spPr>
          <a:xfrm>
            <a:off x="271125" y="1382000"/>
            <a:ext cx="8381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2400">
                <a:latin typeface="Calibri"/>
                <a:ea typeface="Calibri"/>
                <a:cs typeface="Calibri"/>
                <a:sym typeface="Calibri"/>
              </a:rPr>
              <a:t>Tip z jednacího řádu Zastupitelstva města Olomouce </a:t>
            </a:r>
            <a:endParaRPr sz="2400">
              <a:latin typeface="Calibri"/>
              <a:ea typeface="Calibri"/>
              <a:cs typeface="Calibri"/>
              <a:sym typeface="Calibri"/>
            </a:endParaRPr>
          </a:p>
          <a:p>
            <a:pPr indent="457200" lvl="0" marL="0" rtl="0" algn="l">
              <a:spcBef>
                <a:spcPts val="0"/>
              </a:spcBef>
              <a:spcAft>
                <a:spcPts val="0"/>
              </a:spcAft>
              <a:buNone/>
            </a:pPr>
            <a:r>
              <a:rPr lang="cs-CZ" sz="2400">
                <a:latin typeface="Calibri"/>
                <a:ea typeface="Calibri"/>
                <a:cs typeface="Calibri"/>
                <a:sym typeface="Calibri"/>
              </a:rPr>
              <a:t>- </a:t>
            </a:r>
            <a:r>
              <a:rPr b="1" lang="cs-CZ" sz="2400">
                <a:latin typeface="Calibri"/>
                <a:ea typeface="Calibri"/>
                <a:cs typeface="Calibri"/>
                <a:sym typeface="Calibri"/>
              </a:rPr>
              <a:t>fixní bod pro veřejnost</a:t>
            </a:r>
            <a:endParaRPr b="1" sz="24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7"/>
          <p:cNvSpPr txBox="1"/>
          <p:nvPr>
            <p:ph type="title"/>
          </p:nvPr>
        </p:nvSpPr>
        <p:spPr>
          <a:xfrm>
            <a:off x="271125" y="180019"/>
            <a:ext cx="6690300" cy="930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cs-CZ"/>
              <a:t>Z. o střetu zájmů 159/2006 Sb.</a:t>
            </a:r>
            <a:endParaRPr/>
          </a:p>
        </p:txBody>
      </p:sp>
      <p:graphicFrame>
        <p:nvGraphicFramePr>
          <p:cNvPr id="437" name="Google Shape;437;p67"/>
          <p:cNvGraphicFramePr/>
          <p:nvPr/>
        </p:nvGraphicFramePr>
        <p:xfrm>
          <a:off x="0" y="1315813"/>
          <a:ext cx="3000000" cy="3000000"/>
        </p:xfrm>
        <a:graphic>
          <a:graphicData uri="http://schemas.openxmlformats.org/drawingml/2006/table">
            <a:tbl>
              <a:tblPr>
                <a:noFill/>
                <a:tableStyleId>{396BF0AF-FEA6-4DF7-B883-6FC0B8A798DE}</a:tableStyleId>
              </a:tblPr>
              <a:tblGrid>
                <a:gridCol w="3701550"/>
                <a:gridCol w="2755025"/>
                <a:gridCol w="2687425"/>
              </a:tblGrid>
              <a:tr h="411450">
                <a:tc>
                  <a:txBody>
                    <a:bodyPr/>
                    <a:lstStyle/>
                    <a:p>
                      <a:pPr indent="0" lvl="0" marL="0" rtl="0" algn="l">
                        <a:spcBef>
                          <a:spcPts val="0"/>
                        </a:spcBef>
                        <a:spcAft>
                          <a:spcPts val="0"/>
                        </a:spcAft>
                        <a:buNone/>
                      </a:pPr>
                      <a:r>
                        <a:t/>
                      </a:r>
                      <a:endParaRPr b="1" sz="1800"/>
                    </a:p>
                  </a:txBody>
                  <a:tcPr marT="68575" marB="68575" marR="91425" marL="91425">
                    <a:solidFill>
                      <a:schemeClr val="lt1"/>
                    </a:solidFill>
                  </a:tcPr>
                </a:tc>
                <a:tc>
                  <a:txBody>
                    <a:bodyPr/>
                    <a:lstStyle/>
                    <a:p>
                      <a:pPr indent="0" lvl="0" marL="0" rtl="0" algn="ctr">
                        <a:spcBef>
                          <a:spcPts val="0"/>
                        </a:spcBef>
                        <a:spcAft>
                          <a:spcPts val="0"/>
                        </a:spcAft>
                        <a:buNone/>
                      </a:pPr>
                      <a:r>
                        <a:rPr b="1" lang="cs-CZ" sz="1800"/>
                        <a:t>§ 83 odst. 2 ZOb</a:t>
                      </a:r>
                      <a:endParaRPr b="1" sz="1800"/>
                    </a:p>
                  </a:txBody>
                  <a:tcPr marT="68575" marB="68575" marR="91425" marL="91425">
                    <a:solidFill>
                      <a:schemeClr val="lt1"/>
                    </a:solidFill>
                  </a:tcPr>
                </a:tc>
                <a:tc>
                  <a:txBody>
                    <a:bodyPr/>
                    <a:lstStyle/>
                    <a:p>
                      <a:pPr indent="0" lvl="0" marL="0" rtl="0" algn="ctr">
                        <a:spcBef>
                          <a:spcPts val="0"/>
                        </a:spcBef>
                        <a:spcAft>
                          <a:spcPts val="0"/>
                        </a:spcAft>
                        <a:buNone/>
                      </a:pPr>
                      <a:r>
                        <a:rPr b="1" lang="cs-CZ" sz="1800"/>
                        <a:t>Z. o střetu zájmů</a:t>
                      </a:r>
                      <a:endParaRPr b="1" sz="1800"/>
                    </a:p>
                  </a:txBody>
                  <a:tcPr marT="68575" marB="68575" marR="91425" marL="91425">
                    <a:solidFill>
                      <a:schemeClr val="lt1"/>
                    </a:solidFill>
                  </a:tcPr>
                </a:tc>
              </a:tr>
              <a:tr h="546550">
                <a:tc>
                  <a:txBody>
                    <a:bodyPr/>
                    <a:lstStyle/>
                    <a:p>
                      <a:pPr indent="0" lvl="0" marL="0" rtl="0" algn="l">
                        <a:spcBef>
                          <a:spcPts val="0"/>
                        </a:spcBef>
                        <a:spcAft>
                          <a:spcPts val="0"/>
                        </a:spcAft>
                        <a:buNone/>
                      </a:pPr>
                      <a:r>
                        <a:rPr b="1" lang="cs-CZ" sz="1800"/>
                        <a:t>Definice střetu zájmů</a:t>
                      </a:r>
                      <a:endParaRPr b="1" sz="1800"/>
                    </a:p>
                  </a:txBody>
                  <a:tcPr marT="68575" marB="68575" marR="91425" marL="91425">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chemeClr val="dk1"/>
                        </a:buClr>
                        <a:buSzPts val="825"/>
                        <a:buFont typeface="Arial"/>
                        <a:buNone/>
                      </a:pPr>
                      <a:r>
                        <a:rPr b="1" lang="cs-CZ" sz="1800">
                          <a:solidFill>
                            <a:schemeClr val="dk1"/>
                          </a:solidFill>
                        </a:rPr>
                        <a:t>✓</a:t>
                      </a:r>
                      <a:endParaRPr b="1" sz="1800">
                        <a:solidFill>
                          <a:schemeClr val="dk1"/>
                        </a:solidFill>
                      </a:endParaRPr>
                    </a:p>
                  </a:txBody>
                  <a:tcPr marT="68575" marB="68575" marR="91425" marL="91425">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chemeClr val="dk1"/>
                        </a:buClr>
                        <a:buSzPts val="825"/>
                        <a:buFont typeface="Arial"/>
                        <a:buNone/>
                      </a:pPr>
                      <a:r>
                        <a:rPr b="1" lang="cs-CZ" sz="1800">
                          <a:solidFill>
                            <a:schemeClr val="dk1"/>
                          </a:solidFill>
                        </a:rPr>
                        <a:t>✓</a:t>
                      </a:r>
                      <a:endParaRPr b="1" sz="1800">
                        <a:solidFill>
                          <a:schemeClr val="dk1"/>
                        </a:solidFill>
                      </a:endParaRPr>
                    </a:p>
                  </a:txBody>
                  <a:tcPr marT="68575" marB="68575" marR="91425" marL="91425">
                    <a:lnB cap="flat" cmpd="sng" w="9525">
                      <a:solidFill>
                        <a:srgbClr val="9E9E9E"/>
                      </a:solidFill>
                      <a:prstDash val="solid"/>
                      <a:round/>
                      <a:headEnd len="sm" w="sm" type="none"/>
                      <a:tailEnd len="sm" w="sm" type="none"/>
                    </a:lnB>
                    <a:solidFill>
                      <a:schemeClr val="lt1"/>
                    </a:solidFill>
                  </a:tcPr>
                </a:tc>
              </a:tr>
              <a:tr h="546550">
                <a:tc>
                  <a:txBody>
                    <a:bodyPr/>
                    <a:lstStyle/>
                    <a:p>
                      <a:pPr indent="0" lvl="0" marL="0" rtl="0" algn="l">
                        <a:spcBef>
                          <a:spcPts val="0"/>
                        </a:spcBef>
                        <a:spcAft>
                          <a:spcPts val="0"/>
                        </a:spcAft>
                        <a:buNone/>
                      </a:pPr>
                      <a:r>
                        <a:rPr b="1" lang="cs-CZ" sz="1800"/>
                        <a:t>Oznamovací povinnost</a:t>
                      </a:r>
                      <a:endParaRPr b="1" sz="1800"/>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cs-CZ" sz="1800">
                          <a:solidFill>
                            <a:schemeClr val="dk1"/>
                          </a:solidFill>
                        </a:rPr>
                        <a:t>✓</a:t>
                      </a:r>
                      <a:endParaRPr b="1" sz="1800">
                        <a:solidFill>
                          <a:schemeClr val="dk1"/>
                        </a:solidFill>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cs-CZ" sz="1800">
                          <a:solidFill>
                            <a:schemeClr val="dk1"/>
                          </a:solidFill>
                        </a:rPr>
                        <a:t>✓</a:t>
                      </a:r>
                      <a:endParaRPr b="1" sz="1800">
                        <a:solidFill>
                          <a:schemeClr val="dk1"/>
                        </a:solidFill>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546550">
                <a:tc>
                  <a:txBody>
                    <a:bodyPr/>
                    <a:lstStyle/>
                    <a:p>
                      <a:pPr indent="0" lvl="0" marL="0" rtl="0" algn="l">
                        <a:spcBef>
                          <a:spcPts val="0"/>
                        </a:spcBef>
                        <a:spcAft>
                          <a:spcPts val="0"/>
                        </a:spcAft>
                        <a:buNone/>
                      </a:pPr>
                      <a:r>
                        <a:rPr b="1" lang="cs-CZ" sz="1800"/>
                        <a:t>Sankce</a:t>
                      </a:r>
                      <a:endParaRPr b="1" sz="1800"/>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cs-CZ" sz="1800">
                          <a:solidFill>
                            <a:schemeClr val="dk1"/>
                          </a:solidFill>
                        </a:rPr>
                        <a:t>X</a:t>
                      </a:r>
                      <a:endParaRPr b="1" sz="1800">
                        <a:solidFill>
                          <a:schemeClr val="dk1"/>
                        </a:solidFill>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cs-CZ" sz="1800">
                          <a:solidFill>
                            <a:schemeClr val="dk1"/>
                          </a:solidFill>
                        </a:rPr>
                        <a:t>✓ </a:t>
                      </a:r>
                      <a:r>
                        <a:rPr lang="cs-CZ" sz="1800">
                          <a:solidFill>
                            <a:schemeClr val="dk1"/>
                          </a:solidFill>
                        </a:rPr>
                        <a:t>(až 50k!)</a:t>
                      </a:r>
                      <a:endParaRPr sz="1800">
                        <a:solidFill>
                          <a:schemeClr val="dk1"/>
                        </a:solidFill>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546550">
                <a:tc>
                  <a:txBody>
                    <a:bodyPr/>
                    <a:lstStyle/>
                    <a:p>
                      <a:pPr indent="0" lvl="0" marL="0" rtl="0" algn="l">
                        <a:spcBef>
                          <a:spcPts val="0"/>
                        </a:spcBef>
                        <a:spcAft>
                          <a:spcPts val="0"/>
                        </a:spcAft>
                        <a:buNone/>
                      </a:pPr>
                      <a:r>
                        <a:rPr b="1" lang="cs-CZ" sz="1800"/>
                        <a:t>Neuvolnění zastupitelé</a:t>
                      </a:r>
                      <a:endParaRPr b="1" sz="1800"/>
                    </a:p>
                  </a:txBody>
                  <a:tcPr marT="68575" marB="68575" marR="91425" marL="91425">
                    <a:lnT cap="flat" cmpd="sng" w="9525">
                      <a:solidFill>
                        <a:srgbClr val="9E9E9E"/>
                      </a:solidFill>
                      <a:prstDash val="solid"/>
                      <a:round/>
                      <a:headEnd len="sm" w="sm" type="none"/>
                      <a:tailEnd len="sm" w="sm" type="none"/>
                    </a:lnT>
                    <a:solidFill>
                      <a:schemeClr val="lt1"/>
                    </a:solidFill>
                  </a:tcPr>
                </a:tc>
                <a:tc>
                  <a:txBody>
                    <a:bodyPr/>
                    <a:lstStyle/>
                    <a:p>
                      <a:pPr indent="0" lvl="0" marL="0" rtl="0" algn="ctr">
                        <a:spcBef>
                          <a:spcPts val="0"/>
                        </a:spcBef>
                        <a:spcAft>
                          <a:spcPts val="0"/>
                        </a:spcAft>
                        <a:buNone/>
                      </a:pPr>
                      <a:r>
                        <a:rPr b="1" lang="cs-CZ" sz="1800">
                          <a:solidFill>
                            <a:schemeClr val="dk1"/>
                          </a:solidFill>
                        </a:rPr>
                        <a:t>✓</a:t>
                      </a:r>
                      <a:endParaRPr b="1" sz="1800">
                        <a:solidFill>
                          <a:schemeClr val="dk1"/>
                        </a:solidFill>
                      </a:endParaRPr>
                    </a:p>
                  </a:txBody>
                  <a:tcPr marT="68575" marB="68575" marR="91425" marL="91425">
                    <a:lnT cap="flat" cmpd="sng" w="9525">
                      <a:solidFill>
                        <a:srgbClr val="9E9E9E"/>
                      </a:solidFill>
                      <a:prstDash val="solid"/>
                      <a:round/>
                      <a:headEnd len="sm" w="sm" type="none"/>
                      <a:tailEnd len="sm" w="sm" type="none"/>
                    </a:lnT>
                    <a:solidFill>
                      <a:schemeClr val="lt1"/>
                    </a:solidFill>
                  </a:tcPr>
                </a:tc>
                <a:tc>
                  <a:txBody>
                    <a:bodyPr/>
                    <a:lstStyle/>
                    <a:p>
                      <a:pPr indent="0" lvl="0" marL="0" rtl="0" algn="ctr">
                        <a:spcBef>
                          <a:spcPts val="0"/>
                        </a:spcBef>
                        <a:spcAft>
                          <a:spcPts val="0"/>
                        </a:spcAft>
                        <a:buNone/>
                      </a:pPr>
                      <a:r>
                        <a:rPr b="1" lang="cs-CZ" sz="1800">
                          <a:solidFill>
                            <a:schemeClr val="dk1"/>
                          </a:solidFill>
                        </a:rPr>
                        <a:t>X</a:t>
                      </a:r>
                      <a:endParaRPr b="1" sz="1800">
                        <a:solidFill>
                          <a:schemeClr val="dk1"/>
                        </a:solidFill>
                      </a:endParaRPr>
                    </a:p>
                  </a:txBody>
                  <a:tcPr marT="68575" marB="68575" marR="91425" marL="91425">
                    <a:lnT cap="flat" cmpd="sng" w="9525">
                      <a:solidFill>
                        <a:srgbClr val="9E9E9E"/>
                      </a:solidFill>
                      <a:prstDash val="solid"/>
                      <a:round/>
                      <a:headEnd len="sm" w="sm" type="none"/>
                      <a:tailEnd len="sm" w="sm" type="none"/>
                    </a:lnT>
                    <a:solidFill>
                      <a:schemeClr val="lt1"/>
                    </a:solidFill>
                  </a:tcPr>
                </a:tc>
              </a:tr>
              <a:tr h="546550">
                <a:tc>
                  <a:txBody>
                    <a:bodyPr/>
                    <a:lstStyle/>
                    <a:p>
                      <a:pPr indent="0" lvl="0" marL="0" rtl="0" algn="l">
                        <a:spcBef>
                          <a:spcPts val="0"/>
                        </a:spcBef>
                        <a:spcAft>
                          <a:spcPts val="0"/>
                        </a:spcAft>
                        <a:buNone/>
                      </a:pPr>
                      <a:r>
                        <a:rPr b="1" lang="cs-CZ" sz="1800"/>
                        <a:t>Starosta + místostarostové II. a III. obcí</a:t>
                      </a:r>
                      <a:endParaRPr b="1" sz="1800"/>
                    </a:p>
                  </a:txBody>
                  <a:tcPr marT="68575" marB="68575" marR="91425" marL="91425">
                    <a:solidFill>
                      <a:schemeClr val="lt1"/>
                    </a:solidFill>
                  </a:tcPr>
                </a:tc>
                <a:tc>
                  <a:txBody>
                    <a:bodyPr/>
                    <a:lstStyle/>
                    <a:p>
                      <a:pPr indent="0" lvl="0" marL="0" rtl="0" algn="ctr">
                        <a:spcBef>
                          <a:spcPts val="0"/>
                        </a:spcBef>
                        <a:spcAft>
                          <a:spcPts val="0"/>
                        </a:spcAft>
                        <a:buClr>
                          <a:schemeClr val="dk1"/>
                        </a:buClr>
                        <a:buSzPts val="825"/>
                        <a:buFont typeface="Arial"/>
                        <a:buNone/>
                      </a:pPr>
                      <a:r>
                        <a:rPr b="1" lang="cs-CZ" sz="1800">
                          <a:solidFill>
                            <a:schemeClr val="dk1"/>
                          </a:solidFill>
                        </a:rPr>
                        <a:t>✓</a:t>
                      </a:r>
                      <a:endParaRPr b="1" sz="1800">
                        <a:solidFill>
                          <a:schemeClr val="dk1"/>
                        </a:solidFill>
                      </a:endParaRPr>
                    </a:p>
                  </a:txBody>
                  <a:tcPr marT="68575" marB="68575" marR="91425" marL="91425">
                    <a:solidFill>
                      <a:schemeClr val="lt1"/>
                    </a:solidFill>
                  </a:tcPr>
                </a:tc>
                <a:tc>
                  <a:txBody>
                    <a:bodyPr/>
                    <a:lstStyle/>
                    <a:p>
                      <a:pPr indent="0" lvl="0" marL="0" rtl="0" algn="ctr">
                        <a:spcBef>
                          <a:spcPts val="0"/>
                        </a:spcBef>
                        <a:spcAft>
                          <a:spcPts val="0"/>
                        </a:spcAft>
                        <a:buClr>
                          <a:schemeClr val="dk1"/>
                        </a:buClr>
                        <a:buSzPts val="825"/>
                        <a:buFont typeface="Arial"/>
                        <a:buNone/>
                      </a:pPr>
                      <a:r>
                        <a:rPr b="1" lang="cs-CZ" sz="1800">
                          <a:solidFill>
                            <a:schemeClr val="dk1"/>
                          </a:solidFill>
                        </a:rPr>
                        <a:t>✓</a:t>
                      </a:r>
                      <a:endParaRPr b="1" sz="1800">
                        <a:solidFill>
                          <a:schemeClr val="dk1"/>
                        </a:solidFill>
                      </a:endParaRPr>
                    </a:p>
                  </a:txBody>
                  <a:tcPr marT="68575" marB="68575" marR="91425" marL="91425">
                    <a:solidFill>
                      <a:schemeClr val="lt1"/>
                    </a:solidFill>
                  </a:tcPr>
                </a:tc>
              </a:tr>
              <a:tr h="546550">
                <a:tc>
                  <a:txBody>
                    <a:bodyPr/>
                    <a:lstStyle/>
                    <a:p>
                      <a:pPr indent="0" lvl="0" marL="0" rtl="0" algn="l">
                        <a:spcBef>
                          <a:spcPts val="0"/>
                        </a:spcBef>
                        <a:spcAft>
                          <a:spcPts val="0"/>
                        </a:spcAft>
                        <a:buNone/>
                      </a:pPr>
                      <a:r>
                        <a:rPr b="1" lang="cs-CZ" sz="1800"/>
                        <a:t>Majetková přiznání</a:t>
                      </a:r>
                      <a:endParaRPr b="1" sz="1800"/>
                    </a:p>
                  </a:txBody>
                  <a:tcPr marT="68575" marB="68575" marR="91425" marL="91425">
                    <a:solidFill>
                      <a:schemeClr val="lt1"/>
                    </a:solidFill>
                  </a:tcPr>
                </a:tc>
                <a:tc>
                  <a:txBody>
                    <a:bodyPr/>
                    <a:lstStyle/>
                    <a:p>
                      <a:pPr indent="0" lvl="0" marL="0" rtl="0" algn="ctr">
                        <a:spcBef>
                          <a:spcPts val="0"/>
                        </a:spcBef>
                        <a:spcAft>
                          <a:spcPts val="0"/>
                        </a:spcAft>
                        <a:buNone/>
                      </a:pPr>
                      <a:r>
                        <a:rPr b="1" lang="cs-CZ" sz="1800">
                          <a:solidFill>
                            <a:schemeClr val="dk1"/>
                          </a:solidFill>
                        </a:rPr>
                        <a:t>X</a:t>
                      </a:r>
                      <a:endParaRPr b="1" sz="1800"/>
                    </a:p>
                  </a:txBody>
                  <a:tcPr marT="68575" marB="68575" marR="91425" marL="91425">
                    <a:solidFill>
                      <a:schemeClr val="lt1"/>
                    </a:solidFill>
                  </a:tcPr>
                </a:tc>
                <a:tc>
                  <a:txBody>
                    <a:bodyPr/>
                    <a:lstStyle/>
                    <a:p>
                      <a:pPr indent="0" lvl="0" marL="0" rtl="0" algn="ctr">
                        <a:spcBef>
                          <a:spcPts val="0"/>
                        </a:spcBef>
                        <a:spcAft>
                          <a:spcPts val="0"/>
                        </a:spcAft>
                        <a:buNone/>
                      </a:pPr>
                      <a:r>
                        <a:rPr b="1" lang="cs-CZ" sz="1800">
                          <a:solidFill>
                            <a:schemeClr val="dk1"/>
                          </a:solidFill>
                        </a:rPr>
                        <a:t>✓</a:t>
                      </a:r>
                      <a:endParaRPr b="1" sz="1800"/>
                    </a:p>
                  </a:txBody>
                  <a:tcPr marT="68575" marB="68575" marR="91425" marL="91425">
                    <a:solidFill>
                      <a:schemeClr val="lt1"/>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2"/>
          <p:cNvSpPr txBox="1"/>
          <p:nvPr>
            <p:ph idx="1" type="subTitle"/>
          </p:nvPr>
        </p:nvSpPr>
        <p:spPr>
          <a:xfrm>
            <a:off x="609300" y="1140021"/>
            <a:ext cx="8534700" cy="3300000"/>
          </a:xfrm>
          <a:prstGeom prst="rect">
            <a:avLst/>
          </a:prstGeom>
        </p:spPr>
        <p:txBody>
          <a:bodyPr anchorCtr="0" anchor="t" bIns="91425" lIns="91425" spcFirstLastPara="1" rIns="91425" wrap="square" tIns="91425">
            <a:normAutofit fontScale="55000" lnSpcReduction="10000"/>
          </a:bodyPr>
          <a:lstStyle/>
          <a:p>
            <a:pPr indent="-139700" lvl="0" marL="800100" rtl="0" algn="l">
              <a:lnSpc>
                <a:spcPct val="115000"/>
              </a:lnSpc>
              <a:spcBef>
                <a:spcPts val="0"/>
              </a:spcBef>
              <a:spcAft>
                <a:spcPts val="0"/>
              </a:spcAft>
              <a:buClr>
                <a:schemeClr val="dk1"/>
              </a:buClr>
              <a:buSzPct val="45833"/>
              <a:buFont typeface="Arial"/>
              <a:buNone/>
            </a:pPr>
            <a:r>
              <a:rPr lang="cs-CZ" sz="2400">
                <a:latin typeface="Arial"/>
                <a:ea typeface="Arial"/>
                <a:cs typeface="Arial"/>
                <a:sym typeface="Arial"/>
              </a:rPr>
              <a:t>o obcích</a:t>
            </a:r>
            <a:endParaRPr sz="2400">
              <a:latin typeface="Arial"/>
              <a:ea typeface="Arial"/>
              <a:cs typeface="Arial"/>
              <a:sym typeface="Arial"/>
            </a:endParaRPr>
          </a:p>
          <a:p>
            <a:pPr indent="-139700" lvl="0" marL="800100" rtl="0" algn="l">
              <a:lnSpc>
                <a:spcPct val="115000"/>
              </a:lnSpc>
              <a:spcBef>
                <a:spcPts val="1200"/>
              </a:spcBef>
              <a:spcAft>
                <a:spcPts val="0"/>
              </a:spcAft>
              <a:buClr>
                <a:schemeClr val="dk1"/>
              </a:buClr>
              <a:buSzPct val="45833"/>
              <a:buFont typeface="Arial"/>
              <a:buNone/>
            </a:pPr>
            <a:r>
              <a:rPr lang="cs-CZ" sz="2400">
                <a:latin typeface="Arial"/>
                <a:ea typeface="Arial"/>
                <a:cs typeface="Arial"/>
                <a:sym typeface="Arial"/>
              </a:rPr>
              <a:t>o registru smluv</a:t>
            </a:r>
            <a:endParaRPr sz="2400">
              <a:latin typeface="Arial"/>
              <a:ea typeface="Arial"/>
              <a:cs typeface="Arial"/>
              <a:sym typeface="Arial"/>
            </a:endParaRPr>
          </a:p>
          <a:p>
            <a:pPr indent="-139700" lvl="0" marL="800100" rtl="0" algn="l">
              <a:lnSpc>
                <a:spcPct val="115000"/>
              </a:lnSpc>
              <a:spcBef>
                <a:spcPts val="1200"/>
              </a:spcBef>
              <a:spcAft>
                <a:spcPts val="0"/>
              </a:spcAft>
              <a:buClr>
                <a:schemeClr val="dk1"/>
              </a:buClr>
              <a:buSzPct val="45833"/>
              <a:buFont typeface="Arial"/>
              <a:buNone/>
            </a:pPr>
            <a:r>
              <a:rPr lang="cs-CZ" sz="2400">
                <a:latin typeface="Arial"/>
                <a:ea typeface="Arial"/>
                <a:cs typeface="Arial"/>
                <a:sym typeface="Arial"/>
              </a:rPr>
              <a:t>o střetu zájmů</a:t>
            </a:r>
            <a:endParaRPr sz="2400">
              <a:latin typeface="Arial"/>
              <a:ea typeface="Arial"/>
              <a:cs typeface="Arial"/>
              <a:sym typeface="Arial"/>
            </a:endParaRPr>
          </a:p>
          <a:p>
            <a:pPr indent="-139700" lvl="0" marL="800100" rtl="0" algn="l">
              <a:lnSpc>
                <a:spcPct val="115000"/>
              </a:lnSpc>
              <a:spcBef>
                <a:spcPts val="1200"/>
              </a:spcBef>
              <a:spcAft>
                <a:spcPts val="0"/>
              </a:spcAft>
              <a:buClr>
                <a:schemeClr val="dk1"/>
              </a:buClr>
              <a:buSzPct val="45833"/>
              <a:buFont typeface="Arial"/>
              <a:buNone/>
            </a:pPr>
            <a:r>
              <a:rPr lang="cs-CZ" sz="2400">
                <a:latin typeface="Arial"/>
                <a:ea typeface="Arial"/>
                <a:cs typeface="Arial"/>
                <a:sym typeface="Arial"/>
              </a:rPr>
              <a:t>o zadávání veřejných zakázek</a:t>
            </a:r>
            <a:endParaRPr sz="2400">
              <a:latin typeface="Arial"/>
              <a:ea typeface="Arial"/>
              <a:cs typeface="Arial"/>
              <a:sym typeface="Arial"/>
            </a:endParaRPr>
          </a:p>
          <a:p>
            <a:pPr indent="-139700" lvl="0" marL="800100" rtl="0" algn="l">
              <a:lnSpc>
                <a:spcPct val="115000"/>
              </a:lnSpc>
              <a:spcBef>
                <a:spcPts val="1200"/>
              </a:spcBef>
              <a:spcAft>
                <a:spcPts val="0"/>
              </a:spcAft>
              <a:buClr>
                <a:schemeClr val="dk1"/>
              </a:buClr>
              <a:buSzPct val="45833"/>
              <a:buFont typeface="Arial"/>
              <a:buNone/>
            </a:pPr>
            <a:r>
              <a:rPr lang="cs-CZ" sz="2400">
                <a:latin typeface="Arial"/>
                <a:ea typeface="Arial"/>
                <a:cs typeface="Arial"/>
                <a:sym typeface="Arial"/>
              </a:rPr>
              <a:t>o trestní odpovědnosti právnických osob</a:t>
            </a:r>
            <a:endParaRPr sz="2400">
              <a:latin typeface="Arial"/>
              <a:ea typeface="Arial"/>
              <a:cs typeface="Arial"/>
              <a:sym typeface="Arial"/>
            </a:endParaRPr>
          </a:p>
          <a:p>
            <a:pPr indent="-139700" lvl="0" marL="800100" rtl="0" algn="l">
              <a:lnSpc>
                <a:spcPct val="115000"/>
              </a:lnSpc>
              <a:spcBef>
                <a:spcPts val="1200"/>
              </a:spcBef>
              <a:spcAft>
                <a:spcPts val="0"/>
              </a:spcAft>
              <a:buClr>
                <a:schemeClr val="dk1"/>
              </a:buClr>
              <a:buSzPct val="45833"/>
              <a:buFont typeface="Arial"/>
              <a:buNone/>
            </a:pPr>
            <a:r>
              <a:rPr lang="cs-CZ" sz="2400">
                <a:latin typeface="Arial"/>
                <a:ea typeface="Arial"/>
                <a:cs typeface="Arial"/>
                <a:sym typeface="Arial"/>
              </a:rPr>
              <a:t>tiskový zákon</a:t>
            </a:r>
            <a:endParaRPr sz="2400">
              <a:latin typeface="Arial"/>
              <a:ea typeface="Arial"/>
              <a:cs typeface="Arial"/>
              <a:sym typeface="Arial"/>
            </a:endParaRPr>
          </a:p>
          <a:p>
            <a:pPr indent="-139700" lvl="0" marL="800100" rtl="0" algn="l">
              <a:lnSpc>
                <a:spcPct val="115000"/>
              </a:lnSpc>
              <a:spcBef>
                <a:spcPts val="1200"/>
              </a:spcBef>
              <a:spcAft>
                <a:spcPts val="0"/>
              </a:spcAft>
              <a:buClr>
                <a:schemeClr val="dk1"/>
              </a:buClr>
              <a:buSzPct val="45833"/>
              <a:buFont typeface="Arial"/>
              <a:buNone/>
            </a:pPr>
            <a:r>
              <a:rPr lang="cs-CZ" sz="2400">
                <a:latin typeface="Arial"/>
                <a:ea typeface="Arial"/>
                <a:cs typeface="Arial"/>
                <a:sym typeface="Arial"/>
              </a:rPr>
              <a:t>o rozpočtových pravidlech ÚSC</a:t>
            </a:r>
            <a:endParaRPr sz="2400">
              <a:latin typeface="Arial"/>
              <a:ea typeface="Arial"/>
              <a:cs typeface="Arial"/>
              <a:sym typeface="Arial"/>
            </a:endParaRPr>
          </a:p>
          <a:p>
            <a:pPr indent="-139700" lvl="0" marL="800100" rtl="0" algn="l">
              <a:lnSpc>
                <a:spcPct val="115000"/>
              </a:lnSpc>
              <a:spcBef>
                <a:spcPts val="1200"/>
              </a:spcBef>
              <a:spcAft>
                <a:spcPts val="0"/>
              </a:spcAft>
              <a:buClr>
                <a:schemeClr val="dk1"/>
              </a:buClr>
              <a:buSzPct val="45833"/>
              <a:buFont typeface="Arial"/>
              <a:buNone/>
            </a:pPr>
            <a:r>
              <a:rPr lang="cs-CZ" sz="2400">
                <a:latin typeface="Arial"/>
                <a:ea typeface="Arial"/>
                <a:cs typeface="Arial"/>
                <a:sym typeface="Arial"/>
              </a:rPr>
              <a:t>o úřednících ÚSC</a:t>
            </a:r>
            <a:endParaRPr sz="2400">
              <a:latin typeface="Arial"/>
              <a:ea typeface="Arial"/>
              <a:cs typeface="Arial"/>
              <a:sym typeface="Arial"/>
            </a:endParaRPr>
          </a:p>
          <a:p>
            <a:pPr indent="-139700" lvl="0" marL="800100" rtl="0" algn="l">
              <a:lnSpc>
                <a:spcPct val="115000"/>
              </a:lnSpc>
              <a:spcBef>
                <a:spcPts val="1200"/>
              </a:spcBef>
              <a:spcAft>
                <a:spcPts val="1200"/>
              </a:spcAft>
              <a:buClr>
                <a:schemeClr val="dk1"/>
              </a:buClr>
              <a:buSzPct val="45833"/>
              <a:buFont typeface="Arial"/>
              <a:buNone/>
            </a:pPr>
            <a:r>
              <a:rPr lang="cs-CZ" sz="2400">
                <a:latin typeface="Arial"/>
                <a:ea typeface="Arial"/>
                <a:cs typeface="Arial"/>
                <a:sym typeface="Arial"/>
              </a:rPr>
              <a:t>o volbách do zastupitelstev obcí</a:t>
            </a:r>
            <a:endParaRPr sz="2400">
              <a:latin typeface="Arial"/>
              <a:ea typeface="Arial"/>
              <a:cs typeface="Arial"/>
              <a:sym typeface="Arial"/>
            </a:endParaRPr>
          </a:p>
        </p:txBody>
      </p:sp>
      <p:sp>
        <p:nvSpPr>
          <p:cNvPr id="178" name="Google Shape;178;p32"/>
          <p:cNvSpPr txBox="1"/>
          <p:nvPr>
            <p:ph type="title"/>
          </p:nvPr>
        </p:nvSpPr>
        <p:spPr>
          <a:xfrm>
            <a:off x="271125" y="172163"/>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Zákony</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8"/>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Střet zájmů</a:t>
            </a:r>
            <a:endParaRPr/>
          </a:p>
        </p:txBody>
      </p:sp>
      <p:pic>
        <p:nvPicPr>
          <p:cNvPr id="444" name="Google Shape;444;p68"/>
          <p:cNvPicPr preferRelativeResize="0"/>
          <p:nvPr/>
        </p:nvPicPr>
        <p:blipFill>
          <a:blip r:embed="rId3">
            <a:alphaModFix/>
          </a:blip>
          <a:stretch>
            <a:fillRect/>
          </a:stretch>
        </p:blipFill>
        <p:spPr>
          <a:xfrm>
            <a:off x="990600" y="1986926"/>
            <a:ext cx="7348501" cy="2806262"/>
          </a:xfrm>
          <a:prstGeom prst="rect">
            <a:avLst/>
          </a:prstGeom>
          <a:noFill/>
          <a:ln>
            <a:noFill/>
          </a:ln>
        </p:spPr>
      </p:pic>
      <p:sp>
        <p:nvSpPr>
          <p:cNvPr id="445" name="Google Shape;445;p68"/>
          <p:cNvSpPr txBox="1"/>
          <p:nvPr/>
        </p:nvSpPr>
        <p:spPr>
          <a:xfrm>
            <a:off x="637325" y="1194950"/>
            <a:ext cx="7962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2400">
                <a:latin typeface="Calibri"/>
                <a:ea typeface="Calibri"/>
                <a:cs typeface="Calibri"/>
                <a:sym typeface="Calibri"/>
              </a:rPr>
              <a:t>Tip z Etického kodexu zastupitele Prahy 6 - </a:t>
            </a:r>
            <a:r>
              <a:rPr b="1" lang="cs-CZ" sz="2400">
                <a:latin typeface="Calibri"/>
                <a:ea typeface="Calibri"/>
                <a:cs typeface="Calibri"/>
                <a:sym typeface="Calibri"/>
              </a:rPr>
              <a:t>Mandátový výbor</a:t>
            </a:r>
            <a:endParaRPr b="1" sz="24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9"/>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Střet zájmů</a:t>
            </a:r>
            <a:endParaRPr/>
          </a:p>
        </p:txBody>
      </p:sp>
      <p:pic>
        <p:nvPicPr>
          <p:cNvPr id="452" name="Google Shape;452;p69"/>
          <p:cNvPicPr preferRelativeResize="0"/>
          <p:nvPr/>
        </p:nvPicPr>
        <p:blipFill>
          <a:blip r:embed="rId3">
            <a:alphaModFix/>
          </a:blip>
          <a:stretch>
            <a:fillRect/>
          </a:stretch>
        </p:blipFill>
        <p:spPr>
          <a:xfrm>
            <a:off x="752750" y="1692727"/>
            <a:ext cx="7742525" cy="27721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70"/>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Informační zdroje</a:t>
            </a:r>
            <a:endParaRPr/>
          </a:p>
        </p:txBody>
      </p:sp>
      <p:sp>
        <p:nvSpPr>
          <p:cNvPr id="459" name="Google Shape;459;p70"/>
          <p:cNvSpPr txBox="1"/>
          <p:nvPr/>
        </p:nvSpPr>
        <p:spPr>
          <a:xfrm>
            <a:off x="609600" y="1148423"/>
            <a:ext cx="9144000" cy="4821600"/>
          </a:xfrm>
          <a:prstGeom prst="rect">
            <a:avLst/>
          </a:prstGeom>
          <a:noFill/>
          <a:ln>
            <a:noFill/>
          </a:ln>
        </p:spPr>
        <p:txBody>
          <a:bodyPr anchorCtr="0" anchor="t" bIns="91425" lIns="91425" spcFirstLastPara="1" rIns="91425" wrap="square" tIns="91425">
            <a:noAutofit/>
          </a:bodyPr>
          <a:lstStyle/>
          <a:p>
            <a:pPr indent="-139700" lvl="0" marL="342900" rtl="0" algn="l">
              <a:lnSpc>
                <a:spcPct val="150000"/>
              </a:lnSpc>
              <a:spcBef>
                <a:spcPts val="640"/>
              </a:spcBef>
              <a:spcAft>
                <a:spcPts val="0"/>
              </a:spcAft>
              <a:buNone/>
            </a:pPr>
            <a:r>
              <a:rPr lang="cs-CZ" sz="2400" u="sng">
                <a:solidFill>
                  <a:srgbClr val="0000FF"/>
                </a:solidFill>
                <a:latin typeface="Calibri"/>
                <a:ea typeface="Calibri"/>
                <a:cs typeface="Calibri"/>
                <a:sym typeface="Calibri"/>
                <a:hlinkClick r:id="rId3">
                  <a:extLst>
                    <a:ext uri="{A12FA001-AC4F-418D-AE19-62706E023703}">
                      <ahyp:hlinkClr val="tx"/>
                    </a:ext>
                  </a:extLst>
                </a:hlinkClick>
              </a:rPr>
              <a:t>transparentni-cesko.cz</a:t>
            </a:r>
            <a:r>
              <a:rPr lang="cs-CZ" sz="2400">
                <a:solidFill>
                  <a:srgbClr val="000000"/>
                </a:solidFill>
                <a:latin typeface="Calibri"/>
                <a:ea typeface="Calibri"/>
                <a:cs typeface="Calibri"/>
                <a:sym typeface="Calibri"/>
              </a:rPr>
              <a:t> (</a:t>
            </a:r>
            <a:r>
              <a:rPr lang="cs-CZ" sz="2400" u="sng">
                <a:solidFill>
                  <a:srgbClr val="0000FF"/>
                </a:solidFill>
                <a:latin typeface="Calibri"/>
                <a:ea typeface="Calibri"/>
                <a:cs typeface="Calibri"/>
                <a:sym typeface="Calibri"/>
                <a:hlinkClick r:id="rId4">
                  <a:extLst>
                    <a:ext uri="{A12FA001-AC4F-418D-AE19-62706E023703}">
                      <ahyp:hlinkClr val="tx"/>
                    </a:ext>
                  </a:extLst>
                </a:hlinkClick>
              </a:rPr>
              <a:t>samosprava.transparency.sk</a:t>
            </a:r>
            <a:r>
              <a:rPr lang="cs-CZ" sz="2400">
                <a:solidFill>
                  <a:srgbClr val="000000"/>
                </a:solidFill>
                <a:latin typeface="Calibri"/>
                <a:ea typeface="Calibri"/>
                <a:cs typeface="Calibri"/>
                <a:sym typeface="Calibri"/>
              </a:rPr>
              <a:t>)</a:t>
            </a:r>
            <a:endParaRPr sz="2400">
              <a:solidFill>
                <a:srgbClr val="000000"/>
              </a:solidFill>
              <a:latin typeface="Calibri"/>
              <a:ea typeface="Calibri"/>
              <a:cs typeface="Calibri"/>
              <a:sym typeface="Calibri"/>
            </a:endParaRPr>
          </a:p>
          <a:p>
            <a:pPr indent="-139700" lvl="0" marL="342900" rtl="0" algn="l">
              <a:lnSpc>
                <a:spcPct val="150000"/>
              </a:lnSpc>
              <a:spcBef>
                <a:spcPts val="640"/>
              </a:spcBef>
              <a:spcAft>
                <a:spcPts val="0"/>
              </a:spcAft>
              <a:buNone/>
            </a:pPr>
            <a:r>
              <a:rPr lang="cs-CZ" sz="2400" u="sng">
                <a:solidFill>
                  <a:srgbClr val="0000FF"/>
                </a:solidFill>
                <a:latin typeface="Calibri"/>
                <a:ea typeface="Calibri"/>
                <a:cs typeface="Calibri"/>
                <a:sym typeface="Calibri"/>
                <a:hlinkClick r:id="rId5">
                  <a:extLst>
                    <a:ext uri="{A12FA001-AC4F-418D-AE19-62706E023703}">
                      <ahyp:hlinkClr val="tx"/>
                    </a:ext>
                  </a:extLst>
                </a:hlinkClick>
              </a:rPr>
              <a:t>jednacirad.cz</a:t>
            </a:r>
            <a:r>
              <a:rPr lang="cs-CZ" sz="2400">
                <a:solidFill>
                  <a:srgbClr val="000000"/>
                </a:solidFill>
                <a:latin typeface="Calibri"/>
                <a:ea typeface="Calibri"/>
                <a:cs typeface="Calibri"/>
                <a:sym typeface="Calibri"/>
              </a:rPr>
              <a:t> - generátor jednacích řádů</a:t>
            </a:r>
            <a:endParaRPr sz="2400">
              <a:solidFill>
                <a:srgbClr val="000000"/>
              </a:solidFill>
              <a:latin typeface="Calibri"/>
              <a:ea typeface="Calibri"/>
              <a:cs typeface="Calibri"/>
              <a:sym typeface="Calibri"/>
            </a:endParaRPr>
          </a:p>
          <a:p>
            <a:pPr indent="-139700" lvl="0" marL="342900" rtl="0" algn="l">
              <a:lnSpc>
                <a:spcPct val="150000"/>
              </a:lnSpc>
              <a:spcBef>
                <a:spcPts val="640"/>
              </a:spcBef>
              <a:spcAft>
                <a:spcPts val="0"/>
              </a:spcAft>
              <a:buNone/>
            </a:pPr>
            <a:r>
              <a:rPr lang="cs-CZ" sz="2400" u="sng">
                <a:solidFill>
                  <a:srgbClr val="0000FF"/>
                </a:solidFill>
                <a:latin typeface="Calibri"/>
                <a:ea typeface="Calibri"/>
                <a:cs typeface="Calibri"/>
                <a:sym typeface="Calibri"/>
                <a:hlinkClick r:id="rId6">
                  <a:extLst>
                    <a:ext uri="{A12FA001-AC4F-418D-AE19-62706E023703}">
                      <ahyp:hlinkClr val="tx"/>
                    </a:ext>
                  </a:extLst>
                </a:hlinkClick>
              </a:rPr>
              <a:t>politickefinance.cz</a:t>
            </a:r>
            <a:r>
              <a:rPr lang="cs-CZ" sz="2400">
                <a:solidFill>
                  <a:srgbClr val="000000"/>
                </a:solidFill>
                <a:latin typeface="Calibri"/>
                <a:ea typeface="Calibri"/>
                <a:cs typeface="Calibri"/>
                <a:sym typeface="Calibri"/>
              </a:rPr>
              <a:t> - financování stran</a:t>
            </a:r>
            <a:endParaRPr sz="2400">
              <a:solidFill>
                <a:srgbClr val="000000"/>
              </a:solidFill>
              <a:latin typeface="Calibri"/>
              <a:ea typeface="Calibri"/>
              <a:cs typeface="Calibri"/>
              <a:sym typeface="Calibri"/>
            </a:endParaRPr>
          </a:p>
          <a:p>
            <a:pPr indent="-139700" lvl="0" marL="342900" rtl="0" algn="l">
              <a:lnSpc>
                <a:spcPct val="150000"/>
              </a:lnSpc>
              <a:spcBef>
                <a:spcPts val="640"/>
              </a:spcBef>
              <a:spcAft>
                <a:spcPts val="0"/>
              </a:spcAft>
              <a:buNone/>
            </a:pPr>
            <a:r>
              <a:rPr lang="cs-CZ" sz="2400" u="sng">
                <a:solidFill>
                  <a:srgbClr val="0000FF"/>
                </a:solidFill>
                <a:latin typeface="Calibri"/>
                <a:ea typeface="Calibri"/>
                <a:cs typeface="Calibri"/>
                <a:sym typeface="Calibri"/>
                <a:hlinkClick r:id="rId7">
                  <a:extLst>
                    <a:ext uri="{A12FA001-AC4F-418D-AE19-62706E023703}">
                      <ahyp:hlinkClr val="tx"/>
                    </a:ext>
                  </a:extLst>
                </a:hlinkClick>
              </a:rPr>
              <a:t>infoprovsechny.cz</a:t>
            </a:r>
            <a:r>
              <a:rPr lang="cs-CZ" sz="2400">
                <a:solidFill>
                  <a:srgbClr val="000000"/>
                </a:solidFill>
                <a:latin typeface="Calibri"/>
                <a:ea typeface="Calibri"/>
                <a:cs typeface="Calibri"/>
                <a:sym typeface="Calibri"/>
              </a:rPr>
              <a:t> - podávání 106ek + minulé dotazy!</a:t>
            </a:r>
            <a:endParaRPr sz="2400">
              <a:solidFill>
                <a:srgbClr val="000000"/>
              </a:solidFill>
              <a:latin typeface="Calibri"/>
              <a:ea typeface="Calibri"/>
              <a:cs typeface="Calibri"/>
              <a:sym typeface="Calibri"/>
            </a:endParaRPr>
          </a:p>
          <a:p>
            <a:pPr indent="-139700" lvl="0" marL="342900" rtl="0" algn="l">
              <a:lnSpc>
                <a:spcPct val="150000"/>
              </a:lnSpc>
              <a:spcBef>
                <a:spcPts val="640"/>
              </a:spcBef>
              <a:spcAft>
                <a:spcPts val="0"/>
              </a:spcAft>
              <a:buNone/>
            </a:pPr>
            <a:r>
              <a:rPr lang="cs-CZ" sz="2400" u="sng">
                <a:solidFill>
                  <a:srgbClr val="0000FF"/>
                </a:solidFill>
                <a:latin typeface="Calibri"/>
                <a:ea typeface="Calibri"/>
                <a:cs typeface="Calibri"/>
                <a:sym typeface="Calibri"/>
                <a:hlinkClick r:id="rId8">
                  <a:extLst>
                    <a:ext uri="{A12FA001-AC4F-418D-AE19-62706E023703}">
                      <ahyp:hlinkClr val="tx"/>
                    </a:ext>
                  </a:extLst>
                </a:hlinkClick>
              </a:rPr>
              <a:t>hlasnatrouba.cz</a:t>
            </a:r>
            <a:r>
              <a:rPr lang="cs-CZ" sz="2400">
                <a:solidFill>
                  <a:srgbClr val="000000"/>
                </a:solidFill>
                <a:latin typeface="Calibri"/>
                <a:ea typeface="Calibri"/>
                <a:cs typeface="Calibri"/>
                <a:sym typeface="Calibri"/>
              </a:rPr>
              <a:t> - hodnocení radničních periodik</a:t>
            </a:r>
            <a:endParaRPr sz="2400">
              <a:solidFill>
                <a:srgbClr val="000000"/>
              </a:solidFill>
              <a:latin typeface="Calibri"/>
              <a:ea typeface="Calibri"/>
              <a:cs typeface="Calibri"/>
              <a:sym typeface="Calibri"/>
            </a:endParaRPr>
          </a:p>
          <a:p>
            <a:pPr indent="-139700" lvl="0" marL="342900" rtl="0" algn="l">
              <a:lnSpc>
                <a:spcPct val="150000"/>
              </a:lnSpc>
              <a:spcBef>
                <a:spcPts val="640"/>
              </a:spcBef>
              <a:spcAft>
                <a:spcPts val="0"/>
              </a:spcAft>
              <a:buNone/>
            </a:pPr>
            <a:r>
              <a:rPr lang="cs-CZ" sz="2400" u="sng">
                <a:solidFill>
                  <a:srgbClr val="0000FF"/>
                </a:solidFill>
                <a:latin typeface="Calibri"/>
                <a:ea typeface="Calibri"/>
                <a:cs typeface="Calibri"/>
                <a:sym typeface="Calibri"/>
                <a:hlinkClick r:id="rId9">
                  <a:extLst>
                    <a:ext uri="{A12FA001-AC4F-418D-AE19-62706E023703}">
                      <ahyp:hlinkClr val="tx"/>
                    </a:ext>
                  </a:extLst>
                </a:hlinkClick>
              </a:rPr>
              <a:t>whistleblowingcenter.cz</a:t>
            </a:r>
            <a:endParaRPr sz="2400">
              <a:solidFill>
                <a:srgbClr val="000000"/>
              </a:solidFill>
              <a:latin typeface="Calibri"/>
              <a:ea typeface="Calibri"/>
              <a:cs typeface="Calibri"/>
              <a:sym typeface="Calibri"/>
            </a:endParaRPr>
          </a:p>
          <a:p>
            <a:pPr indent="-139700" lvl="0" marL="342900" rtl="0" algn="l">
              <a:spcBef>
                <a:spcPts val="640"/>
              </a:spcBef>
              <a:spcAft>
                <a:spcPts val="0"/>
              </a:spcAft>
              <a:buNone/>
            </a:pPr>
            <a:r>
              <a:t/>
            </a:r>
            <a:endParaRPr sz="2400">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71"/>
          <p:cNvSpPr txBox="1"/>
          <p:nvPr>
            <p:ph idx="1" type="subTitle"/>
          </p:nvPr>
        </p:nvSpPr>
        <p:spPr>
          <a:xfrm>
            <a:off x="1128300" y="1060850"/>
            <a:ext cx="8015700" cy="3987300"/>
          </a:xfrm>
          <a:prstGeom prst="rect">
            <a:avLst/>
          </a:prstGeom>
        </p:spPr>
        <p:txBody>
          <a:bodyPr anchorCtr="0" anchor="t" bIns="91425" lIns="91425" spcFirstLastPara="1" rIns="91425" wrap="square" tIns="91425">
            <a:normAutofit/>
          </a:bodyPr>
          <a:lstStyle/>
          <a:p>
            <a:pPr indent="-381000" lvl="0" marL="457200" rtl="0" algn="l">
              <a:lnSpc>
                <a:spcPct val="115000"/>
              </a:lnSpc>
              <a:spcBef>
                <a:spcPts val="0"/>
              </a:spcBef>
              <a:spcAft>
                <a:spcPts val="0"/>
              </a:spcAft>
              <a:buSzPts val="2400"/>
              <a:buAutoNum type="arabicPeriod"/>
            </a:pPr>
            <a:r>
              <a:rPr lang="cs-CZ" sz="2400"/>
              <a:t>Orgány samosprávy</a:t>
            </a:r>
            <a:endParaRPr sz="2400"/>
          </a:p>
          <a:p>
            <a:pPr indent="-381000" lvl="0" marL="457200" rtl="0" algn="l">
              <a:lnSpc>
                <a:spcPct val="115000"/>
              </a:lnSpc>
              <a:spcBef>
                <a:spcPts val="0"/>
              </a:spcBef>
              <a:spcAft>
                <a:spcPts val="0"/>
              </a:spcAft>
              <a:buSzPts val="2400"/>
              <a:buAutoNum type="arabicPeriod"/>
            </a:pPr>
            <a:r>
              <a:rPr lang="cs-CZ" sz="2400"/>
              <a:t>Odpovědnost zastupitele</a:t>
            </a:r>
            <a:endParaRPr sz="2400"/>
          </a:p>
          <a:p>
            <a:pPr indent="-381000" lvl="0" marL="457200" rtl="0" algn="l">
              <a:lnSpc>
                <a:spcPct val="115000"/>
              </a:lnSpc>
              <a:spcBef>
                <a:spcPts val="0"/>
              </a:spcBef>
              <a:spcAft>
                <a:spcPts val="0"/>
              </a:spcAft>
              <a:buSzPts val="2400"/>
              <a:buAutoNum type="arabicPeriod"/>
            </a:pPr>
            <a:r>
              <a:rPr lang="cs-CZ" sz="2400"/>
              <a:t>Přístup zastupitele k informacím</a:t>
            </a:r>
            <a:endParaRPr sz="2400"/>
          </a:p>
          <a:p>
            <a:pPr indent="-381000" lvl="0" marL="457200" rtl="0" algn="l">
              <a:lnSpc>
                <a:spcPct val="115000"/>
              </a:lnSpc>
              <a:spcBef>
                <a:spcPts val="0"/>
              </a:spcBef>
              <a:spcAft>
                <a:spcPts val="0"/>
              </a:spcAft>
              <a:buSzPts val="2400"/>
              <a:buAutoNum type="arabicPeriod"/>
            </a:pPr>
            <a:r>
              <a:rPr lang="cs-CZ" sz="2400"/>
              <a:t>Rozhodovací procesy</a:t>
            </a:r>
            <a:endParaRPr sz="2400"/>
          </a:p>
          <a:p>
            <a:pPr indent="-381000" lvl="0" marL="457200" rtl="0" algn="l">
              <a:lnSpc>
                <a:spcPct val="115000"/>
              </a:lnSpc>
              <a:spcBef>
                <a:spcPts val="0"/>
              </a:spcBef>
              <a:spcAft>
                <a:spcPts val="0"/>
              </a:spcAft>
              <a:buSzPts val="2400"/>
              <a:buAutoNum type="arabicPeriod"/>
            </a:pPr>
            <a:r>
              <a:rPr b="1" lang="cs-CZ" sz="2400">
                <a:highlight>
                  <a:srgbClr val="FFFF00"/>
                </a:highlight>
              </a:rPr>
              <a:t>Veřejné zakázky</a:t>
            </a:r>
            <a:endParaRPr b="1" sz="2400">
              <a:highlight>
                <a:srgbClr val="FFFF00"/>
              </a:highlight>
            </a:endParaRPr>
          </a:p>
          <a:p>
            <a:pPr indent="-381000" lvl="0" marL="457200" rtl="0" algn="l">
              <a:lnSpc>
                <a:spcPct val="115000"/>
              </a:lnSpc>
              <a:spcBef>
                <a:spcPts val="0"/>
              </a:spcBef>
              <a:spcAft>
                <a:spcPts val="0"/>
              </a:spcAft>
              <a:buSzPts val="2400"/>
              <a:buAutoNum type="arabicPeriod"/>
            </a:pPr>
            <a:r>
              <a:rPr lang="cs-CZ" sz="2400"/>
              <a:t>Městské obchodní společnosti</a:t>
            </a:r>
            <a:endParaRPr sz="2400"/>
          </a:p>
          <a:p>
            <a:pPr indent="-381000" lvl="0" marL="457200" rtl="0" algn="l">
              <a:lnSpc>
                <a:spcPct val="115000"/>
              </a:lnSpc>
              <a:spcBef>
                <a:spcPts val="0"/>
              </a:spcBef>
              <a:spcAft>
                <a:spcPts val="0"/>
              </a:spcAft>
              <a:buSzPts val="2400"/>
              <a:buAutoNum type="arabicPeriod"/>
            </a:pPr>
            <a:r>
              <a:rPr lang="cs-CZ" sz="2400"/>
              <a:t>Nakládání s obecním majetkem</a:t>
            </a:r>
            <a:endParaRPr sz="2400"/>
          </a:p>
          <a:p>
            <a:pPr indent="-381000" lvl="0" marL="457200" rtl="0" algn="l">
              <a:lnSpc>
                <a:spcPct val="115000"/>
              </a:lnSpc>
              <a:spcBef>
                <a:spcPts val="0"/>
              </a:spcBef>
              <a:spcAft>
                <a:spcPts val="0"/>
              </a:spcAft>
              <a:buSzPts val="2400"/>
              <a:buAutoNum type="arabicPeriod"/>
            </a:pPr>
            <a:r>
              <a:rPr lang="cs-CZ" sz="2400"/>
              <a:t>Obecní komunikační média</a:t>
            </a:r>
            <a:endParaRPr sz="2400"/>
          </a:p>
          <a:p>
            <a:pPr indent="-381000" lvl="0" marL="457200" rtl="0" algn="l">
              <a:lnSpc>
                <a:spcPct val="115000"/>
              </a:lnSpc>
              <a:spcBef>
                <a:spcPts val="0"/>
              </a:spcBef>
              <a:spcAft>
                <a:spcPts val="0"/>
              </a:spcAft>
              <a:buSzPts val="2400"/>
              <a:buAutoNum type="arabicPeriod"/>
            </a:pPr>
            <a:r>
              <a:rPr lang="cs-CZ" sz="2400"/>
              <a:t>Whistleblowing</a:t>
            </a:r>
            <a:endParaRPr sz="2400"/>
          </a:p>
        </p:txBody>
      </p:sp>
      <p:sp>
        <p:nvSpPr>
          <p:cNvPr id="466" name="Google Shape;466;p71"/>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Témata</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72"/>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sz="3600"/>
              <a:t>  Mýty</a:t>
            </a:r>
            <a:endParaRPr sz="3600"/>
          </a:p>
        </p:txBody>
      </p:sp>
      <p:sp>
        <p:nvSpPr>
          <p:cNvPr id="472" name="Google Shape;472;p72"/>
          <p:cNvSpPr txBox="1"/>
          <p:nvPr/>
        </p:nvSpPr>
        <p:spPr>
          <a:xfrm>
            <a:off x="979725" y="1548475"/>
            <a:ext cx="6477000" cy="2290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640"/>
              </a:spcBef>
              <a:spcAft>
                <a:spcPts val="0"/>
              </a:spcAft>
              <a:buNone/>
            </a:pPr>
            <a:r>
              <a:rPr lang="cs-CZ" sz="2400">
                <a:solidFill>
                  <a:srgbClr val="2E282A"/>
                </a:solidFill>
                <a:latin typeface="Calibri"/>
                <a:ea typeface="Calibri"/>
                <a:cs typeface="Calibri"/>
                <a:sym typeface="Calibri"/>
              </a:rPr>
              <a:t>Veřejné zakázky = nejlevnější vyhrává</a:t>
            </a:r>
            <a:endParaRPr sz="2400">
              <a:solidFill>
                <a:srgbClr val="2E282A"/>
              </a:solidFill>
              <a:latin typeface="Calibri"/>
              <a:ea typeface="Calibri"/>
              <a:cs typeface="Calibri"/>
              <a:sym typeface="Calibri"/>
            </a:endParaRPr>
          </a:p>
          <a:p>
            <a:pPr indent="0" lvl="0" marL="0" rtl="0" algn="l">
              <a:lnSpc>
                <a:spcPct val="115000"/>
              </a:lnSpc>
              <a:spcBef>
                <a:spcPts val="1200"/>
              </a:spcBef>
              <a:spcAft>
                <a:spcPts val="0"/>
              </a:spcAft>
              <a:buNone/>
            </a:pPr>
            <a:r>
              <a:rPr lang="cs-CZ" sz="2400">
                <a:solidFill>
                  <a:srgbClr val="2E282A"/>
                </a:solidFill>
                <a:latin typeface="Calibri"/>
                <a:ea typeface="Calibri"/>
                <a:cs typeface="Calibri"/>
                <a:sym typeface="Calibri"/>
              </a:rPr>
              <a:t>Nelze hodnotit subjektivně</a:t>
            </a:r>
            <a:endParaRPr sz="2400">
              <a:solidFill>
                <a:srgbClr val="2E282A"/>
              </a:solidFill>
              <a:latin typeface="Calibri"/>
              <a:ea typeface="Calibri"/>
              <a:cs typeface="Calibri"/>
              <a:sym typeface="Calibri"/>
            </a:endParaRPr>
          </a:p>
          <a:p>
            <a:pPr indent="0" lvl="0" marL="0" rtl="0" algn="l">
              <a:lnSpc>
                <a:spcPct val="115000"/>
              </a:lnSpc>
              <a:spcBef>
                <a:spcPts val="1200"/>
              </a:spcBef>
              <a:spcAft>
                <a:spcPts val="0"/>
              </a:spcAft>
              <a:buNone/>
            </a:pPr>
            <a:r>
              <a:rPr lang="cs-CZ" sz="2400">
                <a:solidFill>
                  <a:srgbClr val="2E282A"/>
                </a:solidFill>
                <a:latin typeface="Calibri"/>
                <a:ea typeface="Calibri"/>
                <a:cs typeface="Calibri"/>
                <a:sym typeface="Calibri"/>
              </a:rPr>
              <a:t>Máme špatnou legislativu</a:t>
            </a:r>
            <a:endParaRPr sz="2400">
              <a:solidFill>
                <a:srgbClr val="2E282A"/>
              </a:solidFill>
              <a:latin typeface="Calibri"/>
              <a:ea typeface="Calibri"/>
              <a:cs typeface="Calibri"/>
              <a:sym typeface="Calibri"/>
            </a:endParaRPr>
          </a:p>
          <a:p>
            <a:pPr indent="0" lvl="0" marL="0" rtl="0" algn="l">
              <a:lnSpc>
                <a:spcPct val="115000"/>
              </a:lnSpc>
              <a:spcBef>
                <a:spcPts val="1200"/>
              </a:spcBef>
              <a:spcAft>
                <a:spcPts val="1200"/>
              </a:spcAft>
              <a:buNone/>
            </a:pPr>
            <a:r>
              <a:rPr lang="cs-CZ" sz="2400">
                <a:solidFill>
                  <a:srgbClr val="2E282A"/>
                </a:solidFill>
                <a:latin typeface="Calibri"/>
                <a:ea typeface="Calibri"/>
                <a:cs typeface="Calibri"/>
                <a:sym typeface="Calibri"/>
              </a:rPr>
              <a:t>Veřejná zakázka = korupce</a:t>
            </a:r>
            <a:endParaRPr sz="240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73"/>
          <p:cNvPicPr preferRelativeResize="0"/>
          <p:nvPr/>
        </p:nvPicPr>
        <p:blipFill>
          <a:blip r:embed="rId3">
            <a:alphaModFix/>
          </a:blip>
          <a:stretch>
            <a:fillRect/>
          </a:stretch>
        </p:blipFill>
        <p:spPr>
          <a:xfrm>
            <a:off x="596700" y="29950"/>
            <a:ext cx="7950601" cy="4845675"/>
          </a:xfrm>
          <a:prstGeom prst="rect">
            <a:avLst/>
          </a:prstGeom>
          <a:noFill/>
          <a:ln>
            <a:noFill/>
          </a:ln>
        </p:spPr>
      </p:pic>
      <p:sp>
        <p:nvSpPr>
          <p:cNvPr id="478" name="Google Shape;478;p73"/>
          <p:cNvSpPr txBox="1"/>
          <p:nvPr/>
        </p:nvSpPr>
        <p:spPr>
          <a:xfrm>
            <a:off x="4147750" y="4820225"/>
            <a:ext cx="495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a:t>Zdroj: </a:t>
            </a:r>
            <a:r>
              <a:rPr lang="cs-CZ" u="sng">
                <a:solidFill>
                  <a:schemeClr val="hlink"/>
                </a:solidFill>
                <a:hlinkClick r:id="rId4"/>
              </a:rPr>
              <a:t>https://europa.eu/eurobarometer/surveys/detail/2658</a:t>
            </a:r>
            <a:r>
              <a:rPr lang="cs-CZ"/>
              <a:t>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74"/>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sz="3600"/>
              <a:t>  Reálné problémy</a:t>
            </a:r>
            <a:endParaRPr sz="3600"/>
          </a:p>
        </p:txBody>
      </p:sp>
      <p:sp>
        <p:nvSpPr>
          <p:cNvPr id="484" name="Google Shape;484;p74"/>
          <p:cNvSpPr txBox="1"/>
          <p:nvPr/>
        </p:nvSpPr>
        <p:spPr>
          <a:xfrm>
            <a:off x="979725" y="1548475"/>
            <a:ext cx="6477000" cy="2290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640"/>
              </a:spcBef>
              <a:spcAft>
                <a:spcPts val="0"/>
              </a:spcAft>
              <a:buNone/>
            </a:pPr>
            <a:r>
              <a:rPr lang="cs-CZ" sz="2400">
                <a:solidFill>
                  <a:srgbClr val="2E282A"/>
                </a:solidFill>
                <a:latin typeface="Calibri"/>
                <a:ea typeface="Calibri"/>
                <a:cs typeface="Calibri"/>
                <a:sym typeface="Calibri"/>
              </a:rPr>
              <a:t>Nezkušení “zakázkáři”</a:t>
            </a:r>
            <a:endParaRPr sz="2400">
              <a:solidFill>
                <a:srgbClr val="2E282A"/>
              </a:solidFill>
              <a:latin typeface="Calibri"/>
              <a:ea typeface="Calibri"/>
              <a:cs typeface="Calibri"/>
              <a:sym typeface="Calibri"/>
            </a:endParaRPr>
          </a:p>
          <a:p>
            <a:pPr indent="0" lvl="0" marL="0" rtl="0" algn="l">
              <a:lnSpc>
                <a:spcPct val="115000"/>
              </a:lnSpc>
              <a:spcBef>
                <a:spcPts val="1200"/>
              </a:spcBef>
              <a:spcAft>
                <a:spcPts val="0"/>
              </a:spcAft>
              <a:buNone/>
            </a:pPr>
            <a:r>
              <a:rPr lang="cs-CZ" sz="2400">
                <a:solidFill>
                  <a:srgbClr val="2E282A"/>
                </a:solidFill>
                <a:latin typeface="Calibri"/>
                <a:ea typeface="Calibri"/>
                <a:cs typeface="Calibri"/>
                <a:sym typeface="Calibri"/>
              </a:rPr>
              <a:t>Dotace = časový press</a:t>
            </a:r>
            <a:endParaRPr sz="2400">
              <a:solidFill>
                <a:srgbClr val="2E282A"/>
              </a:solidFill>
              <a:latin typeface="Calibri"/>
              <a:ea typeface="Calibri"/>
              <a:cs typeface="Calibri"/>
              <a:sym typeface="Calibri"/>
            </a:endParaRPr>
          </a:p>
          <a:p>
            <a:pPr indent="0" lvl="0" marL="0" rtl="0" algn="l">
              <a:lnSpc>
                <a:spcPct val="115000"/>
              </a:lnSpc>
              <a:spcBef>
                <a:spcPts val="1200"/>
              </a:spcBef>
              <a:spcAft>
                <a:spcPts val="0"/>
              </a:spcAft>
              <a:buNone/>
            </a:pPr>
            <a:r>
              <a:rPr lang="cs-CZ" sz="2400">
                <a:solidFill>
                  <a:srgbClr val="2E282A"/>
                </a:solidFill>
                <a:latin typeface="Calibri"/>
                <a:ea typeface="Calibri"/>
                <a:cs typeface="Calibri"/>
                <a:sym typeface="Calibri"/>
              </a:rPr>
              <a:t>Rozpočtování </a:t>
            </a:r>
            <a:endParaRPr sz="2400">
              <a:solidFill>
                <a:srgbClr val="2E282A"/>
              </a:solidFill>
              <a:latin typeface="Calibri"/>
              <a:ea typeface="Calibri"/>
              <a:cs typeface="Calibri"/>
              <a:sym typeface="Calibri"/>
            </a:endParaRPr>
          </a:p>
          <a:p>
            <a:pPr indent="0" lvl="0" marL="0" rtl="0" algn="l">
              <a:lnSpc>
                <a:spcPct val="115000"/>
              </a:lnSpc>
              <a:spcBef>
                <a:spcPts val="1200"/>
              </a:spcBef>
              <a:spcAft>
                <a:spcPts val="1200"/>
              </a:spcAft>
              <a:buNone/>
            </a:pPr>
            <a:r>
              <a:rPr lang="cs-CZ" sz="2400">
                <a:solidFill>
                  <a:srgbClr val="2E282A"/>
                </a:solidFill>
                <a:latin typeface="Calibri"/>
                <a:ea typeface="Calibri"/>
                <a:cs typeface="Calibri"/>
                <a:sym typeface="Calibri"/>
              </a:rPr>
              <a:t>Právní nejistota “mnoho myslivců, zajícova smrt”</a:t>
            </a:r>
            <a:endParaRPr sz="2400">
              <a:solidFill>
                <a:srgbClr val="2E282A"/>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descr="riziko_náklady.jpg" id="489" name="Google Shape;489;p75"/>
          <p:cNvPicPr preferRelativeResize="0"/>
          <p:nvPr/>
        </p:nvPicPr>
        <p:blipFill rotWithShape="1">
          <a:blip r:embed="rId3">
            <a:alphaModFix/>
          </a:blip>
          <a:srcRect b="0" l="0" r="0" t="0"/>
          <a:stretch/>
        </p:blipFill>
        <p:spPr>
          <a:xfrm>
            <a:off x="734775" y="1510400"/>
            <a:ext cx="8409225" cy="3306525"/>
          </a:xfrm>
          <a:prstGeom prst="rect">
            <a:avLst/>
          </a:prstGeom>
          <a:noFill/>
          <a:ln>
            <a:noFill/>
          </a:ln>
        </p:spPr>
      </p:pic>
      <p:sp>
        <p:nvSpPr>
          <p:cNvPr id="490" name="Google Shape;490;p75"/>
          <p:cNvSpPr txBox="1"/>
          <p:nvPr>
            <p:ph type="title"/>
          </p:nvPr>
        </p:nvSpPr>
        <p:spPr>
          <a:xfrm>
            <a:off x="271125" y="180025"/>
            <a:ext cx="7513500" cy="930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cs-CZ" sz="3600"/>
              <a:t>Zvolení správné nákupní strategie</a:t>
            </a:r>
            <a:endParaRPr sz="36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76"/>
          <p:cNvSpPr/>
          <p:nvPr/>
        </p:nvSpPr>
        <p:spPr>
          <a:xfrm>
            <a:off x="5611547" y="1772350"/>
            <a:ext cx="3114000" cy="3353400"/>
          </a:xfrm>
          <a:prstGeom prst="rect">
            <a:avLst/>
          </a:prstGeom>
          <a:solidFill>
            <a:srgbClr val="FFFFFF"/>
          </a:solidFill>
          <a:ln cap="flat" cmpd="sng" w="28275">
            <a:solidFill>
              <a:srgbClr val="000000"/>
            </a:solidFill>
            <a:prstDash val="solid"/>
            <a:round/>
            <a:headEnd len="sm" w="sm" type="none"/>
            <a:tailEnd len="sm" w="sm" type="none"/>
          </a:ln>
        </p:spPr>
        <p:txBody>
          <a:bodyPr anchorCtr="0" anchor="ctr" bIns="90475" lIns="90475" spcFirstLastPara="1" rIns="90475" wrap="square" tIns="90475">
            <a:noAutofit/>
          </a:bodyPr>
          <a:lstStyle/>
          <a:p>
            <a:pPr indent="0" lvl="0" marL="0" rtl="0" algn="l">
              <a:spcBef>
                <a:spcPts val="0"/>
              </a:spcBef>
              <a:spcAft>
                <a:spcPts val="0"/>
              </a:spcAft>
              <a:buNone/>
            </a:pPr>
            <a:r>
              <a:t/>
            </a:r>
            <a:endParaRPr/>
          </a:p>
        </p:txBody>
      </p:sp>
      <p:sp>
        <p:nvSpPr>
          <p:cNvPr id="497" name="Google Shape;497;p76"/>
          <p:cNvSpPr/>
          <p:nvPr/>
        </p:nvSpPr>
        <p:spPr>
          <a:xfrm>
            <a:off x="5627206" y="3931024"/>
            <a:ext cx="3099000" cy="526200"/>
          </a:xfrm>
          <a:prstGeom prst="rect">
            <a:avLst/>
          </a:prstGeom>
          <a:solidFill>
            <a:srgbClr val="CFE2F3"/>
          </a:solidFill>
          <a:ln cap="flat" cmpd="sng" w="28275">
            <a:solidFill>
              <a:srgbClr val="000000"/>
            </a:solidFill>
            <a:prstDash val="solid"/>
            <a:round/>
            <a:headEnd len="sm" w="sm" type="none"/>
            <a:tailEnd len="sm" w="sm" type="none"/>
          </a:ln>
        </p:spPr>
        <p:txBody>
          <a:bodyPr anchorCtr="0" anchor="ctr" bIns="90475" lIns="90475" spcFirstLastPara="1" rIns="90475" wrap="square" tIns="90475">
            <a:noAutofit/>
          </a:bodyPr>
          <a:lstStyle/>
          <a:p>
            <a:pPr indent="0" lvl="0" marL="0" rtl="0" algn="l">
              <a:spcBef>
                <a:spcPts val="0"/>
              </a:spcBef>
              <a:spcAft>
                <a:spcPts val="0"/>
              </a:spcAft>
              <a:buNone/>
            </a:pPr>
            <a:r>
              <a:t/>
            </a:r>
            <a:endParaRPr/>
          </a:p>
        </p:txBody>
      </p:sp>
      <p:sp>
        <p:nvSpPr>
          <p:cNvPr id="498" name="Google Shape;498;p76"/>
          <p:cNvSpPr/>
          <p:nvPr/>
        </p:nvSpPr>
        <p:spPr>
          <a:xfrm>
            <a:off x="5622669" y="393863"/>
            <a:ext cx="3099000" cy="3537000"/>
          </a:xfrm>
          <a:prstGeom prst="rect">
            <a:avLst/>
          </a:prstGeom>
          <a:solidFill>
            <a:srgbClr val="EA9999"/>
          </a:solidFill>
          <a:ln cap="flat" cmpd="sng" w="28275">
            <a:solidFill>
              <a:srgbClr val="000000"/>
            </a:solidFill>
            <a:prstDash val="solid"/>
            <a:round/>
            <a:headEnd len="sm" w="sm" type="none"/>
            <a:tailEnd len="sm" w="sm" type="none"/>
          </a:ln>
        </p:spPr>
        <p:txBody>
          <a:bodyPr anchorCtr="0" anchor="ctr" bIns="90475" lIns="90475" spcFirstLastPara="1" rIns="90475" wrap="square" tIns="90475">
            <a:noAutofit/>
          </a:bodyPr>
          <a:lstStyle/>
          <a:p>
            <a:pPr indent="0" lvl="0" marL="0" rtl="0" algn="l">
              <a:spcBef>
                <a:spcPts val="0"/>
              </a:spcBef>
              <a:spcAft>
                <a:spcPts val="0"/>
              </a:spcAft>
              <a:buNone/>
            </a:pPr>
            <a:r>
              <a:t/>
            </a:r>
            <a:endParaRPr/>
          </a:p>
        </p:txBody>
      </p:sp>
      <p:sp>
        <p:nvSpPr>
          <p:cNvPr id="499" name="Google Shape;499;p76"/>
          <p:cNvSpPr txBox="1"/>
          <p:nvPr/>
        </p:nvSpPr>
        <p:spPr>
          <a:xfrm>
            <a:off x="6199557" y="1703261"/>
            <a:ext cx="2286000" cy="648900"/>
          </a:xfrm>
          <a:prstGeom prst="rect">
            <a:avLst/>
          </a:prstGeom>
          <a:noFill/>
          <a:ln>
            <a:noFill/>
          </a:ln>
        </p:spPr>
        <p:txBody>
          <a:bodyPr anchorCtr="0" anchor="t" bIns="90475" lIns="90475" spcFirstLastPara="1" rIns="90475" wrap="square" tIns="90475">
            <a:noAutofit/>
          </a:bodyPr>
          <a:lstStyle/>
          <a:p>
            <a:pPr indent="0" lvl="0" marL="0" rtl="0" algn="l">
              <a:spcBef>
                <a:spcPts val="0"/>
              </a:spcBef>
              <a:spcAft>
                <a:spcPts val="0"/>
              </a:spcAft>
              <a:buNone/>
            </a:pPr>
            <a:r>
              <a:rPr b="1" lang="cs-CZ" sz="1088"/>
              <a:t>Nadlimitní zakázka</a:t>
            </a:r>
            <a:endParaRPr b="1" sz="1088"/>
          </a:p>
          <a:p>
            <a:pPr indent="0" lvl="0" marL="0" rtl="0" algn="l">
              <a:spcBef>
                <a:spcPts val="0"/>
              </a:spcBef>
              <a:spcAft>
                <a:spcPts val="0"/>
              </a:spcAft>
              <a:buNone/>
            </a:pPr>
            <a:r>
              <a:rPr lang="cs-CZ" sz="1088"/>
              <a:t>ZZVZ + Směrnice EU</a:t>
            </a:r>
            <a:endParaRPr sz="1088"/>
          </a:p>
        </p:txBody>
      </p:sp>
      <p:sp>
        <p:nvSpPr>
          <p:cNvPr id="500" name="Google Shape;500;p76"/>
          <p:cNvSpPr txBox="1"/>
          <p:nvPr/>
        </p:nvSpPr>
        <p:spPr>
          <a:xfrm>
            <a:off x="6896071" y="3924429"/>
            <a:ext cx="1953900" cy="648900"/>
          </a:xfrm>
          <a:prstGeom prst="rect">
            <a:avLst/>
          </a:prstGeom>
          <a:noFill/>
          <a:ln>
            <a:noFill/>
          </a:ln>
        </p:spPr>
        <p:txBody>
          <a:bodyPr anchorCtr="0" anchor="t" bIns="90475" lIns="90475" spcFirstLastPara="1" rIns="90475" wrap="square" tIns="90475">
            <a:noAutofit/>
          </a:bodyPr>
          <a:lstStyle/>
          <a:p>
            <a:pPr indent="0" lvl="0" marL="0" rtl="0" algn="l">
              <a:spcBef>
                <a:spcPts val="0"/>
              </a:spcBef>
              <a:spcAft>
                <a:spcPts val="0"/>
              </a:spcAft>
              <a:buNone/>
            </a:pPr>
            <a:r>
              <a:rPr b="1" lang="cs-CZ" sz="1088"/>
              <a:t>Podlimitní zakázka</a:t>
            </a:r>
            <a:endParaRPr b="1" sz="1088"/>
          </a:p>
          <a:p>
            <a:pPr indent="0" lvl="0" marL="0" rtl="0" algn="l">
              <a:spcBef>
                <a:spcPts val="0"/>
              </a:spcBef>
              <a:spcAft>
                <a:spcPts val="0"/>
              </a:spcAft>
              <a:buNone/>
            </a:pPr>
            <a:r>
              <a:rPr lang="cs-CZ" sz="1088"/>
              <a:t>    ZZVZ</a:t>
            </a:r>
            <a:endParaRPr sz="1088"/>
          </a:p>
        </p:txBody>
      </p:sp>
      <p:sp>
        <p:nvSpPr>
          <p:cNvPr id="501" name="Google Shape;501;p76"/>
          <p:cNvSpPr txBox="1"/>
          <p:nvPr/>
        </p:nvSpPr>
        <p:spPr>
          <a:xfrm>
            <a:off x="6155623" y="4543344"/>
            <a:ext cx="2397000" cy="526200"/>
          </a:xfrm>
          <a:prstGeom prst="rect">
            <a:avLst/>
          </a:prstGeom>
          <a:noFill/>
          <a:ln>
            <a:noFill/>
          </a:ln>
        </p:spPr>
        <p:txBody>
          <a:bodyPr anchorCtr="0" anchor="t" bIns="90475" lIns="90475" spcFirstLastPara="1" rIns="90475" wrap="square" tIns="90475">
            <a:noAutofit/>
          </a:bodyPr>
          <a:lstStyle/>
          <a:p>
            <a:pPr indent="0" lvl="0" marL="0" rtl="0" algn="l">
              <a:spcBef>
                <a:spcPts val="0"/>
              </a:spcBef>
              <a:spcAft>
                <a:spcPts val="0"/>
              </a:spcAft>
              <a:buNone/>
            </a:pPr>
            <a:r>
              <a:rPr b="1" lang="cs-CZ" sz="1088"/>
              <a:t>Zakázka malého rozsahu</a:t>
            </a:r>
            <a:r>
              <a:rPr lang="cs-CZ" sz="1088"/>
              <a:t> Zásady § 6 ZZVZ</a:t>
            </a:r>
            <a:endParaRPr sz="1088"/>
          </a:p>
        </p:txBody>
      </p:sp>
      <p:sp>
        <p:nvSpPr>
          <p:cNvPr id="502" name="Google Shape;502;p76"/>
          <p:cNvSpPr/>
          <p:nvPr/>
        </p:nvSpPr>
        <p:spPr>
          <a:xfrm>
            <a:off x="2560516" y="393811"/>
            <a:ext cx="3025200" cy="4731900"/>
          </a:xfrm>
          <a:prstGeom prst="rect">
            <a:avLst/>
          </a:prstGeom>
          <a:solidFill>
            <a:srgbClr val="FFFFFF"/>
          </a:solidFill>
          <a:ln cap="flat" cmpd="sng" w="28275">
            <a:solidFill>
              <a:srgbClr val="000000"/>
            </a:solidFill>
            <a:prstDash val="solid"/>
            <a:round/>
            <a:headEnd len="sm" w="sm" type="none"/>
            <a:tailEnd len="sm" w="sm" type="none"/>
          </a:ln>
        </p:spPr>
        <p:txBody>
          <a:bodyPr anchorCtr="0" anchor="ctr" bIns="90475" lIns="90475" spcFirstLastPara="1" rIns="90475" wrap="square" tIns="90475">
            <a:noAutofit/>
          </a:bodyPr>
          <a:lstStyle/>
          <a:p>
            <a:pPr indent="0" lvl="0" marL="0" rtl="0" algn="l">
              <a:spcBef>
                <a:spcPts val="0"/>
              </a:spcBef>
              <a:spcAft>
                <a:spcPts val="0"/>
              </a:spcAft>
              <a:buNone/>
            </a:pPr>
            <a:r>
              <a:t/>
            </a:r>
            <a:endParaRPr/>
          </a:p>
        </p:txBody>
      </p:sp>
      <p:sp>
        <p:nvSpPr>
          <p:cNvPr id="503" name="Google Shape;503;p76"/>
          <p:cNvSpPr/>
          <p:nvPr/>
        </p:nvSpPr>
        <p:spPr>
          <a:xfrm>
            <a:off x="2568107" y="410223"/>
            <a:ext cx="3009600" cy="1636500"/>
          </a:xfrm>
          <a:prstGeom prst="rect">
            <a:avLst/>
          </a:prstGeom>
          <a:solidFill>
            <a:srgbClr val="EA9999"/>
          </a:solidFill>
          <a:ln cap="flat" cmpd="sng" w="9425">
            <a:solidFill>
              <a:srgbClr val="000000"/>
            </a:solidFill>
            <a:prstDash val="solid"/>
            <a:round/>
            <a:headEnd len="sm" w="sm" type="none"/>
            <a:tailEnd len="sm" w="sm" type="none"/>
          </a:ln>
        </p:spPr>
        <p:txBody>
          <a:bodyPr anchorCtr="0" anchor="ctr" bIns="90475" lIns="90475" spcFirstLastPara="1" rIns="90475" wrap="square" tIns="90475">
            <a:noAutofit/>
          </a:bodyPr>
          <a:lstStyle/>
          <a:p>
            <a:pPr indent="0" lvl="0" marL="0" rtl="0" algn="l">
              <a:spcBef>
                <a:spcPts val="0"/>
              </a:spcBef>
              <a:spcAft>
                <a:spcPts val="0"/>
              </a:spcAft>
              <a:buNone/>
            </a:pPr>
            <a:r>
              <a:t/>
            </a:r>
            <a:endParaRPr/>
          </a:p>
        </p:txBody>
      </p:sp>
      <p:sp>
        <p:nvSpPr>
          <p:cNvPr id="504" name="Google Shape;504;p76"/>
          <p:cNvSpPr/>
          <p:nvPr/>
        </p:nvSpPr>
        <p:spPr>
          <a:xfrm>
            <a:off x="2568107" y="1240847"/>
            <a:ext cx="3009600" cy="2504700"/>
          </a:xfrm>
          <a:prstGeom prst="rect">
            <a:avLst/>
          </a:prstGeom>
          <a:solidFill>
            <a:srgbClr val="CFE2F3"/>
          </a:solidFill>
          <a:ln cap="flat" cmpd="sng" w="9425">
            <a:solidFill>
              <a:srgbClr val="000000"/>
            </a:solidFill>
            <a:prstDash val="solid"/>
            <a:round/>
            <a:headEnd len="sm" w="sm" type="none"/>
            <a:tailEnd len="sm" w="sm" type="none"/>
          </a:ln>
        </p:spPr>
        <p:txBody>
          <a:bodyPr anchorCtr="0" anchor="ctr" bIns="90475" lIns="90475" spcFirstLastPara="1" rIns="90475" wrap="square" tIns="90475">
            <a:noAutofit/>
          </a:bodyPr>
          <a:lstStyle/>
          <a:p>
            <a:pPr indent="0" lvl="0" marL="0" rtl="0" algn="l">
              <a:spcBef>
                <a:spcPts val="0"/>
              </a:spcBef>
              <a:spcAft>
                <a:spcPts val="0"/>
              </a:spcAft>
              <a:buNone/>
            </a:pPr>
            <a:r>
              <a:t/>
            </a:r>
            <a:endParaRPr/>
          </a:p>
        </p:txBody>
      </p:sp>
      <p:sp>
        <p:nvSpPr>
          <p:cNvPr id="505" name="Google Shape;505;p76"/>
          <p:cNvSpPr txBox="1"/>
          <p:nvPr/>
        </p:nvSpPr>
        <p:spPr>
          <a:xfrm>
            <a:off x="5734226" y="4141137"/>
            <a:ext cx="1431300" cy="192000"/>
          </a:xfrm>
          <a:prstGeom prst="rect">
            <a:avLst/>
          </a:prstGeom>
          <a:noFill/>
          <a:ln>
            <a:noFill/>
          </a:ln>
        </p:spPr>
        <p:txBody>
          <a:bodyPr anchorCtr="0" anchor="t" bIns="90475" lIns="90475" spcFirstLastPara="1" rIns="90475" wrap="square" tIns="90475">
            <a:noAutofit/>
          </a:bodyPr>
          <a:lstStyle/>
          <a:p>
            <a:pPr indent="0" lvl="0" marL="0" rtl="0" algn="l">
              <a:spcBef>
                <a:spcPts val="0"/>
              </a:spcBef>
              <a:spcAft>
                <a:spcPts val="0"/>
              </a:spcAft>
              <a:buNone/>
            </a:pPr>
            <a:r>
              <a:rPr b="1" lang="cs-CZ" sz="1088" strike="sngStrike"/>
              <a:t>2</a:t>
            </a:r>
            <a:r>
              <a:rPr b="1" lang="cs-CZ" sz="1088"/>
              <a:t> 3 000 000,-Kč</a:t>
            </a:r>
            <a:endParaRPr b="1" sz="1088"/>
          </a:p>
        </p:txBody>
      </p:sp>
      <p:sp>
        <p:nvSpPr>
          <p:cNvPr id="506" name="Google Shape;506;p76"/>
          <p:cNvSpPr txBox="1"/>
          <p:nvPr/>
        </p:nvSpPr>
        <p:spPr>
          <a:xfrm>
            <a:off x="5841416" y="3574576"/>
            <a:ext cx="1873200" cy="270300"/>
          </a:xfrm>
          <a:prstGeom prst="rect">
            <a:avLst/>
          </a:prstGeom>
          <a:noFill/>
          <a:ln>
            <a:noFill/>
          </a:ln>
        </p:spPr>
        <p:txBody>
          <a:bodyPr anchorCtr="0" anchor="t" bIns="90475" lIns="90475" spcFirstLastPara="1" rIns="90475" wrap="square" tIns="90475">
            <a:noAutofit/>
          </a:bodyPr>
          <a:lstStyle/>
          <a:p>
            <a:pPr indent="0" lvl="0" marL="0" rtl="0" algn="l">
              <a:spcBef>
                <a:spcPts val="0"/>
              </a:spcBef>
              <a:spcAft>
                <a:spcPts val="0"/>
              </a:spcAft>
              <a:buNone/>
            </a:pPr>
            <a:r>
              <a:rPr b="1" lang="cs-CZ" sz="1088"/>
              <a:t>  5 944 000 Kč</a:t>
            </a:r>
            <a:endParaRPr b="1" sz="1088"/>
          </a:p>
        </p:txBody>
      </p:sp>
      <p:cxnSp>
        <p:nvCxnSpPr>
          <p:cNvPr id="507" name="Google Shape;507;p76"/>
          <p:cNvCxnSpPr/>
          <p:nvPr/>
        </p:nvCxnSpPr>
        <p:spPr>
          <a:xfrm>
            <a:off x="5606723" y="289071"/>
            <a:ext cx="2700" cy="4849200"/>
          </a:xfrm>
          <a:prstGeom prst="straightConnector1">
            <a:avLst/>
          </a:prstGeom>
          <a:noFill/>
          <a:ln cap="flat" cmpd="sng" w="75400">
            <a:solidFill>
              <a:srgbClr val="000000"/>
            </a:solidFill>
            <a:prstDash val="solid"/>
            <a:round/>
            <a:headEnd len="med" w="med" type="stealth"/>
            <a:tailEnd len="med" w="med" type="none"/>
          </a:ln>
        </p:spPr>
      </p:cxnSp>
      <p:sp>
        <p:nvSpPr>
          <p:cNvPr id="508" name="Google Shape;508;p76"/>
          <p:cNvSpPr txBox="1"/>
          <p:nvPr/>
        </p:nvSpPr>
        <p:spPr>
          <a:xfrm>
            <a:off x="3806173" y="3364440"/>
            <a:ext cx="1660200" cy="270300"/>
          </a:xfrm>
          <a:prstGeom prst="rect">
            <a:avLst/>
          </a:prstGeom>
          <a:noFill/>
          <a:ln>
            <a:noFill/>
          </a:ln>
        </p:spPr>
        <p:txBody>
          <a:bodyPr anchorCtr="0" anchor="t" bIns="90475" lIns="90475" spcFirstLastPara="1" rIns="90475" wrap="square" tIns="90475">
            <a:noAutofit/>
          </a:bodyPr>
          <a:lstStyle/>
          <a:p>
            <a:pPr indent="0" lvl="0" marL="0" rtl="0" algn="l">
              <a:spcBef>
                <a:spcPts val="0"/>
              </a:spcBef>
              <a:spcAft>
                <a:spcPts val="0"/>
              </a:spcAft>
              <a:buNone/>
            </a:pPr>
            <a:r>
              <a:rPr b="1" lang="cs-CZ" sz="1088" strike="sngStrike"/>
              <a:t>6</a:t>
            </a:r>
            <a:r>
              <a:rPr b="1" lang="cs-CZ" sz="1088"/>
              <a:t> 9 000 000,-Kč</a:t>
            </a:r>
            <a:endParaRPr b="1" sz="1088"/>
          </a:p>
        </p:txBody>
      </p:sp>
      <p:sp>
        <p:nvSpPr>
          <p:cNvPr id="509" name="Google Shape;509;p76"/>
          <p:cNvSpPr txBox="1"/>
          <p:nvPr/>
        </p:nvSpPr>
        <p:spPr>
          <a:xfrm>
            <a:off x="3101011" y="3975096"/>
            <a:ext cx="2286000" cy="648900"/>
          </a:xfrm>
          <a:prstGeom prst="rect">
            <a:avLst/>
          </a:prstGeom>
          <a:noFill/>
          <a:ln>
            <a:noFill/>
          </a:ln>
        </p:spPr>
        <p:txBody>
          <a:bodyPr anchorCtr="0" anchor="t" bIns="90475" lIns="90475" spcFirstLastPara="1" rIns="90475" wrap="square" tIns="90475">
            <a:noAutofit/>
          </a:bodyPr>
          <a:lstStyle/>
          <a:p>
            <a:pPr indent="0" lvl="0" marL="0" rtl="0" algn="l">
              <a:spcBef>
                <a:spcPts val="0"/>
              </a:spcBef>
              <a:spcAft>
                <a:spcPts val="0"/>
              </a:spcAft>
              <a:buNone/>
            </a:pPr>
            <a:r>
              <a:rPr b="1" lang="cs-CZ" sz="1088"/>
              <a:t>Zakázka malého rozsahu</a:t>
            </a:r>
            <a:r>
              <a:rPr lang="cs-CZ" sz="1088"/>
              <a:t> Zásady § 6 ZZVZ</a:t>
            </a:r>
            <a:endParaRPr sz="1088"/>
          </a:p>
        </p:txBody>
      </p:sp>
      <p:sp>
        <p:nvSpPr>
          <p:cNvPr id="510" name="Google Shape;510;p76"/>
          <p:cNvSpPr txBox="1"/>
          <p:nvPr/>
        </p:nvSpPr>
        <p:spPr>
          <a:xfrm>
            <a:off x="3236694" y="2419284"/>
            <a:ext cx="1873200" cy="648900"/>
          </a:xfrm>
          <a:prstGeom prst="rect">
            <a:avLst/>
          </a:prstGeom>
          <a:noFill/>
          <a:ln>
            <a:noFill/>
          </a:ln>
        </p:spPr>
        <p:txBody>
          <a:bodyPr anchorCtr="0" anchor="t" bIns="90475" lIns="90475" spcFirstLastPara="1" rIns="90475" wrap="square" tIns="90475">
            <a:noAutofit/>
          </a:bodyPr>
          <a:lstStyle/>
          <a:p>
            <a:pPr indent="0" lvl="0" marL="0" rtl="0" algn="l">
              <a:spcBef>
                <a:spcPts val="0"/>
              </a:spcBef>
              <a:spcAft>
                <a:spcPts val="0"/>
              </a:spcAft>
              <a:buNone/>
            </a:pPr>
            <a:r>
              <a:rPr b="1" lang="cs-CZ" sz="1088"/>
              <a:t>Podlimitní zakázka</a:t>
            </a:r>
            <a:endParaRPr b="1" sz="1088"/>
          </a:p>
          <a:p>
            <a:pPr indent="0" lvl="0" marL="0" rtl="0" algn="l">
              <a:spcBef>
                <a:spcPts val="0"/>
              </a:spcBef>
              <a:spcAft>
                <a:spcPts val="0"/>
              </a:spcAft>
              <a:buNone/>
            </a:pPr>
            <a:r>
              <a:rPr lang="cs-CZ" sz="1088"/>
              <a:t>ZZVZ</a:t>
            </a:r>
            <a:endParaRPr sz="1088"/>
          </a:p>
        </p:txBody>
      </p:sp>
      <p:sp>
        <p:nvSpPr>
          <p:cNvPr id="511" name="Google Shape;511;p76"/>
          <p:cNvSpPr txBox="1"/>
          <p:nvPr/>
        </p:nvSpPr>
        <p:spPr>
          <a:xfrm>
            <a:off x="3848473" y="931191"/>
            <a:ext cx="1660200" cy="270300"/>
          </a:xfrm>
          <a:prstGeom prst="rect">
            <a:avLst/>
          </a:prstGeom>
          <a:noFill/>
          <a:ln>
            <a:noFill/>
          </a:ln>
        </p:spPr>
        <p:txBody>
          <a:bodyPr anchorCtr="0" anchor="t" bIns="90475" lIns="90475" spcFirstLastPara="1" rIns="90475" wrap="square" tIns="90475">
            <a:noAutofit/>
          </a:bodyPr>
          <a:lstStyle/>
          <a:p>
            <a:pPr indent="0" lvl="0" marL="0" rtl="0" algn="l">
              <a:spcBef>
                <a:spcPts val="0"/>
              </a:spcBef>
              <a:spcAft>
                <a:spcPts val="0"/>
              </a:spcAft>
              <a:buNone/>
            </a:pPr>
            <a:r>
              <a:rPr b="1" lang="cs-CZ" sz="1088"/>
              <a:t>149 224 000 Kč</a:t>
            </a:r>
            <a:endParaRPr b="1" sz="1088"/>
          </a:p>
        </p:txBody>
      </p:sp>
      <p:sp>
        <p:nvSpPr>
          <p:cNvPr id="512" name="Google Shape;512;p76"/>
          <p:cNvSpPr txBox="1"/>
          <p:nvPr/>
        </p:nvSpPr>
        <p:spPr>
          <a:xfrm>
            <a:off x="5892798" y="16886"/>
            <a:ext cx="3686100" cy="526200"/>
          </a:xfrm>
          <a:prstGeom prst="rect">
            <a:avLst/>
          </a:prstGeom>
          <a:noFill/>
          <a:ln>
            <a:noFill/>
          </a:ln>
        </p:spPr>
        <p:txBody>
          <a:bodyPr anchorCtr="0" anchor="t" bIns="90475" lIns="90475" spcFirstLastPara="1" rIns="90475" wrap="square" tIns="90475">
            <a:noAutofit/>
          </a:bodyPr>
          <a:lstStyle/>
          <a:p>
            <a:pPr indent="0" lvl="0" marL="0" rtl="0" algn="l">
              <a:spcBef>
                <a:spcPts val="0"/>
              </a:spcBef>
              <a:spcAft>
                <a:spcPts val="0"/>
              </a:spcAft>
              <a:buNone/>
            </a:pPr>
            <a:r>
              <a:rPr b="1" lang="cs-CZ" sz="1682"/>
              <a:t>Služby + Dodávky</a:t>
            </a:r>
            <a:endParaRPr b="1" sz="1682"/>
          </a:p>
        </p:txBody>
      </p:sp>
      <p:sp>
        <p:nvSpPr>
          <p:cNvPr id="513" name="Google Shape;513;p76"/>
          <p:cNvSpPr txBox="1"/>
          <p:nvPr/>
        </p:nvSpPr>
        <p:spPr>
          <a:xfrm>
            <a:off x="3029134" y="-5150"/>
            <a:ext cx="3025200" cy="399000"/>
          </a:xfrm>
          <a:prstGeom prst="rect">
            <a:avLst/>
          </a:prstGeom>
          <a:noFill/>
          <a:ln>
            <a:noFill/>
          </a:ln>
        </p:spPr>
        <p:txBody>
          <a:bodyPr anchorCtr="0" anchor="t" bIns="90475" lIns="90475" spcFirstLastPara="1" rIns="90475" wrap="square" tIns="90475">
            <a:noAutofit/>
          </a:bodyPr>
          <a:lstStyle/>
          <a:p>
            <a:pPr indent="0" lvl="0" marL="0" rtl="0" algn="l">
              <a:spcBef>
                <a:spcPts val="0"/>
              </a:spcBef>
              <a:spcAft>
                <a:spcPts val="0"/>
              </a:spcAft>
              <a:buNone/>
            </a:pPr>
            <a:r>
              <a:rPr b="1" lang="cs-CZ" sz="1682"/>
              <a:t>Stavební práce</a:t>
            </a:r>
            <a:endParaRPr b="1" sz="1682"/>
          </a:p>
        </p:txBody>
      </p:sp>
      <p:cxnSp>
        <p:nvCxnSpPr>
          <p:cNvPr id="514" name="Google Shape;514;p76"/>
          <p:cNvCxnSpPr/>
          <p:nvPr/>
        </p:nvCxnSpPr>
        <p:spPr>
          <a:xfrm>
            <a:off x="217468" y="4817201"/>
            <a:ext cx="2339700" cy="0"/>
          </a:xfrm>
          <a:prstGeom prst="straightConnector1">
            <a:avLst/>
          </a:prstGeom>
          <a:noFill/>
          <a:ln cap="flat" cmpd="sng" w="9425">
            <a:solidFill>
              <a:srgbClr val="000000"/>
            </a:solidFill>
            <a:prstDash val="solid"/>
            <a:round/>
            <a:headEnd len="med" w="med" type="none"/>
            <a:tailEnd len="med" w="med" type="none"/>
          </a:ln>
        </p:spPr>
      </p:cxnSp>
      <p:cxnSp>
        <p:nvCxnSpPr>
          <p:cNvPr id="515" name="Google Shape;515;p76"/>
          <p:cNvCxnSpPr/>
          <p:nvPr/>
        </p:nvCxnSpPr>
        <p:spPr>
          <a:xfrm>
            <a:off x="217535" y="3750802"/>
            <a:ext cx="5415600" cy="0"/>
          </a:xfrm>
          <a:prstGeom prst="straightConnector1">
            <a:avLst/>
          </a:prstGeom>
          <a:noFill/>
          <a:ln cap="flat" cmpd="sng" w="9425">
            <a:solidFill>
              <a:srgbClr val="000000"/>
            </a:solidFill>
            <a:prstDash val="solid"/>
            <a:round/>
            <a:headEnd len="med" w="med" type="none"/>
            <a:tailEnd len="med" w="med" type="none"/>
          </a:ln>
        </p:spPr>
      </p:cxnSp>
      <p:cxnSp>
        <p:nvCxnSpPr>
          <p:cNvPr id="516" name="Google Shape;516;p76"/>
          <p:cNvCxnSpPr/>
          <p:nvPr/>
        </p:nvCxnSpPr>
        <p:spPr>
          <a:xfrm flipH="1" rot="10800000">
            <a:off x="217535" y="1232895"/>
            <a:ext cx="5412300" cy="21600"/>
          </a:xfrm>
          <a:prstGeom prst="straightConnector1">
            <a:avLst/>
          </a:prstGeom>
          <a:noFill/>
          <a:ln cap="flat" cmpd="sng" w="9425">
            <a:solidFill>
              <a:srgbClr val="000000"/>
            </a:solidFill>
            <a:prstDash val="solid"/>
            <a:round/>
            <a:headEnd len="med" w="med" type="none"/>
            <a:tailEnd len="med" w="med" type="none"/>
          </a:ln>
        </p:spPr>
      </p:cxnSp>
      <p:sp>
        <p:nvSpPr>
          <p:cNvPr id="517" name="Google Shape;517;p76"/>
          <p:cNvSpPr txBox="1"/>
          <p:nvPr/>
        </p:nvSpPr>
        <p:spPr>
          <a:xfrm>
            <a:off x="189832" y="4741810"/>
            <a:ext cx="2067300" cy="192000"/>
          </a:xfrm>
          <a:prstGeom prst="rect">
            <a:avLst/>
          </a:prstGeom>
          <a:noFill/>
          <a:ln>
            <a:noFill/>
          </a:ln>
        </p:spPr>
        <p:txBody>
          <a:bodyPr anchorCtr="0" anchor="t" bIns="90475" lIns="90475" spcFirstLastPara="1" rIns="90475" wrap="square" tIns="90475">
            <a:noAutofit/>
          </a:bodyPr>
          <a:lstStyle/>
          <a:p>
            <a:pPr indent="0" lvl="0" marL="0" rtl="0" algn="l">
              <a:spcBef>
                <a:spcPts val="0"/>
              </a:spcBef>
              <a:spcAft>
                <a:spcPts val="0"/>
              </a:spcAft>
              <a:buNone/>
            </a:pPr>
            <a:r>
              <a:rPr b="1" lang="cs-CZ" sz="1286"/>
              <a:t>Registr smluv 50k Kč+</a:t>
            </a:r>
            <a:endParaRPr b="1" sz="1286"/>
          </a:p>
        </p:txBody>
      </p:sp>
      <p:sp>
        <p:nvSpPr>
          <p:cNvPr id="518" name="Google Shape;518;p76"/>
          <p:cNvSpPr txBox="1"/>
          <p:nvPr/>
        </p:nvSpPr>
        <p:spPr>
          <a:xfrm>
            <a:off x="-5550" y="3931079"/>
            <a:ext cx="4038000" cy="192000"/>
          </a:xfrm>
          <a:prstGeom prst="rect">
            <a:avLst/>
          </a:prstGeom>
          <a:noFill/>
          <a:ln>
            <a:noFill/>
          </a:ln>
        </p:spPr>
        <p:txBody>
          <a:bodyPr anchorCtr="0" anchor="t" bIns="90475" lIns="90475" spcFirstLastPara="1" rIns="90475" wrap="square" tIns="90475">
            <a:noAutofit/>
          </a:bodyPr>
          <a:lstStyle/>
          <a:p>
            <a:pPr indent="0" lvl="0" marL="0" rtl="0" algn="l">
              <a:spcBef>
                <a:spcPts val="0"/>
              </a:spcBef>
              <a:spcAft>
                <a:spcPts val="0"/>
              </a:spcAft>
              <a:buNone/>
            </a:pPr>
            <a:r>
              <a:rPr b="1" lang="cs-CZ" sz="1286"/>
              <a:t>Profil zadavatele </a:t>
            </a:r>
            <a:endParaRPr b="1" sz="1286"/>
          </a:p>
          <a:p>
            <a:pPr indent="0" lvl="0" marL="0" rtl="0" algn="l">
              <a:spcBef>
                <a:spcPts val="0"/>
              </a:spcBef>
              <a:spcAft>
                <a:spcPts val="0"/>
              </a:spcAft>
              <a:buClr>
                <a:srgbClr val="000000"/>
              </a:buClr>
              <a:buSzPts val="1089"/>
              <a:buFont typeface="Arial"/>
              <a:buNone/>
            </a:pPr>
            <a:r>
              <a:rPr b="1" lang="cs-CZ" sz="1286">
                <a:solidFill>
                  <a:srgbClr val="000000"/>
                </a:solidFill>
              </a:rPr>
              <a:t>1 000 000 Kč+</a:t>
            </a:r>
            <a:endParaRPr b="1" sz="1286"/>
          </a:p>
        </p:txBody>
      </p:sp>
      <p:sp>
        <p:nvSpPr>
          <p:cNvPr id="519" name="Google Shape;519;p76"/>
          <p:cNvSpPr txBox="1"/>
          <p:nvPr/>
        </p:nvSpPr>
        <p:spPr>
          <a:xfrm>
            <a:off x="55174" y="2496761"/>
            <a:ext cx="2896200" cy="192000"/>
          </a:xfrm>
          <a:prstGeom prst="rect">
            <a:avLst/>
          </a:prstGeom>
          <a:noFill/>
          <a:ln>
            <a:noFill/>
          </a:ln>
        </p:spPr>
        <p:txBody>
          <a:bodyPr anchorCtr="0" anchor="t" bIns="90475" lIns="90475" spcFirstLastPara="1" rIns="90475" wrap="square" tIns="90475">
            <a:noAutofit/>
          </a:bodyPr>
          <a:lstStyle/>
          <a:p>
            <a:pPr indent="0" lvl="0" marL="0" rtl="0" algn="l">
              <a:spcBef>
                <a:spcPts val="0"/>
              </a:spcBef>
              <a:spcAft>
                <a:spcPts val="0"/>
              </a:spcAft>
              <a:buNone/>
            </a:pPr>
            <a:r>
              <a:rPr b="1" lang="cs-CZ" sz="1286"/>
              <a:t>Věstník veřejných zakázek</a:t>
            </a:r>
            <a:endParaRPr b="1" sz="1286"/>
          </a:p>
        </p:txBody>
      </p:sp>
      <p:sp>
        <p:nvSpPr>
          <p:cNvPr id="520" name="Google Shape;520;p76"/>
          <p:cNvSpPr txBox="1"/>
          <p:nvPr/>
        </p:nvSpPr>
        <p:spPr>
          <a:xfrm>
            <a:off x="55174" y="609891"/>
            <a:ext cx="2896200" cy="192000"/>
          </a:xfrm>
          <a:prstGeom prst="rect">
            <a:avLst/>
          </a:prstGeom>
          <a:noFill/>
          <a:ln>
            <a:noFill/>
          </a:ln>
        </p:spPr>
        <p:txBody>
          <a:bodyPr anchorCtr="0" anchor="t" bIns="90475" lIns="90475" spcFirstLastPara="1" rIns="90475" wrap="square" tIns="90475">
            <a:noAutofit/>
          </a:bodyPr>
          <a:lstStyle/>
          <a:p>
            <a:pPr indent="0" lvl="0" marL="0" rtl="0" algn="l">
              <a:spcBef>
                <a:spcPts val="0"/>
              </a:spcBef>
              <a:spcAft>
                <a:spcPts val="0"/>
              </a:spcAft>
              <a:buNone/>
            </a:pPr>
            <a:r>
              <a:rPr b="1" lang="cs-CZ" sz="1286"/>
              <a:t>TED</a:t>
            </a:r>
            <a:endParaRPr b="1" sz="1286"/>
          </a:p>
          <a:p>
            <a:pPr indent="0" lvl="0" marL="0" rtl="0" algn="l">
              <a:spcBef>
                <a:spcPts val="0"/>
              </a:spcBef>
              <a:spcAft>
                <a:spcPts val="0"/>
              </a:spcAft>
              <a:buNone/>
            </a:pPr>
            <a:r>
              <a:rPr b="1" lang="cs-CZ" sz="1286"/>
              <a:t>Tenders electronic daily</a:t>
            </a:r>
            <a:endParaRPr b="1" sz="1286"/>
          </a:p>
        </p:txBody>
      </p:sp>
      <p:sp>
        <p:nvSpPr>
          <p:cNvPr id="521" name="Google Shape;521;p76"/>
          <p:cNvSpPr txBox="1"/>
          <p:nvPr/>
        </p:nvSpPr>
        <p:spPr>
          <a:xfrm>
            <a:off x="2957217" y="459103"/>
            <a:ext cx="2286000" cy="648900"/>
          </a:xfrm>
          <a:prstGeom prst="rect">
            <a:avLst/>
          </a:prstGeom>
          <a:noFill/>
          <a:ln>
            <a:noFill/>
          </a:ln>
        </p:spPr>
        <p:txBody>
          <a:bodyPr anchorCtr="0" anchor="t" bIns="90475" lIns="90475" spcFirstLastPara="1" rIns="90475" wrap="square" tIns="90475">
            <a:noAutofit/>
          </a:bodyPr>
          <a:lstStyle/>
          <a:p>
            <a:pPr indent="0" lvl="0" marL="0" rtl="0" algn="l">
              <a:spcBef>
                <a:spcPts val="0"/>
              </a:spcBef>
              <a:spcAft>
                <a:spcPts val="0"/>
              </a:spcAft>
              <a:buNone/>
            </a:pPr>
            <a:r>
              <a:rPr b="1" lang="cs-CZ" sz="1088"/>
              <a:t>Nadlimitní zakázka</a:t>
            </a:r>
            <a:endParaRPr b="1" sz="1088"/>
          </a:p>
          <a:p>
            <a:pPr indent="0" lvl="0" marL="0" rtl="0" algn="l">
              <a:spcBef>
                <a:spcPts val="0"/>
              </a:spcBef>
              <a:spcAft>
                <a:spcPts val="0"/>
              </a:spcAft>
              <a:buNone/>
            </a:pPr>
            <a:r>
              <a:rPr lang="cs-CZ" sz="1088"/>
              <a:t>ZZVZ + Směrnice EU</a:t>
            </a:r>
            <a:endParaRPr sz="1088"/>
          </a:p>
        </p:txBody>
      </p:sp>
      <p:cxnSp>
        <p:nvCxnSpPr>
          <p:cNvPr id="522" name="Google Shape;522;p76"/>
          <p:cNvCxnSpPr/>
          <p:nvPr/>
        </p:nvCxnSpPr>
        <p:spPr>
          <a:xfrm>
            <a:off x="217535" y="5064623"/>
            <a:ext cx="2355600" cy="0"/>
          </a:xfrm>
          <a:prstGeom prst="straightConnector1">
            <a:avLst/>
          </a:prstGeom>
          <a:noFill/>
          <a:ln cap="flat" cmpd="sng" w="9425">
            <a:solidFill>
              <a:srgbClr val="000000"/>
            </a:solidFill>
            <a:prstDash val="solid"/>
            <a:round/>
            <a:headEnd len="med" w="med" type="none"/>
            <a:tailEnd len="med" w="med" type="non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28" name="Google Shape;528;p7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CZ"/>
              <a:t>Právní jistota</a:t>
            </a:r>
            <a:endParaRPr/>
          </a:p>
          <a:p>
            <a:pPr indent="0" lvl="0" marL="0" rtl="0" algn="l">
              <a:spcBef>
                <a:spcPts val="1200"/>
              </a:spcBef>
              <a:spcAft>
                <a:spcPts val="1200"/>
              </a:spcAft>
              <a:buNone/>
            </a:pPr>
            <a:r>
              <a:t/>
            </a:r>
            <a:endParaRPr/>
          </a:p>
        </p:txBody>
      </p:sp>
      <p:pic>
        <p:nvPicPr>
          <p:cNvPr id="529" name="Google Shape;529;p77"/>
          <p:cNvPicPr preferRelativeResize="0"/>
          <p:nvPr/>
        </p:nvPicPr>
        <p:blipFill>
          <a:blip r:embed="rId3">
            <a:alphaModFix/>
          </a:blip>
          <a:stretch>
            <a:fillRect/>
          </a:stretch>
        </p:blipFill>
        <p:spPr>
          <a:xfrm>
            <a:off x="0" y="17448"/>
            <a:ext cx="9144000" cy="4651401"/>
          </a:xfrm>
          <a:prstGeom prst="rect">
            <a:avLst/>
          </a:prstGeom>
          <a:noFill/>
          <a:ln>
            <a:noFill/>
          </a:ln>
        </p:spPr>
      </p:pic>
      <p:sp>
        <p:nvSpPr>
          <p:cNvPr id="530" name="Google Shape;530;p77"/>
          <p:cNvSpPr txBox="1"/>
          <p:nvPr/>
        </p:nvSpPr>
        <p:spPr>
          <a:xfrm>
            <a:off x="4966200" y="4743300"/>
            <a:ext cx="417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a:t>Zdroj: prezentace Auditního orgánu MF</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3"/>
          <p:cNvSpPr txBox="1"/>
          <p:nvPr>
            <p:ph idx="1" type="subTitle"/>
          </p:nvPr>
        </p:nvSpPr>
        <p:spPr>
          <a:xfrm>
            <a:off x="1284925" y="1042950"/>
            <a:ext cx="8015700" cy="3300000"/>
          </a:xfrm>
          <a:prstGeom prst="rect">
            <a:avLst/>
          </a:prstGeom>
        </p:spPr>
        <p:txBody>
          <a:bodyPr anchorCtr="0" anchor="t" bIns="91425" lIns="91425" spcFirstLastPara="1" rIns="91425" wrap="square" tIns="91425">
            <a:normAutofit fontScale="92500" lnSpcReduction="20000"/>
          </a:bodyPr>
          <a:lstStyle/>
          <a:p>
            <a:pPr indent="-369570" lvl="0" marL="457200" rtl="0" algn="l">
              <a:lnSpc>
                <a:spcPct val="115000"/>
              </a:lnSpc>
              <a:spcBef>
                <a:spcPts val="0"/>
              </a:spcBef>
              <a:spcAft>
                <a:spcPts val="0"/>
              </a:spcAft>
              <a:buSzPct val="100000"/>
              <a:buAutoNum type="arabicPeriod"/>
            </a:pPr>
            <a:r>
              <a:rPr b="1" lang="cs-CZ" sz="2400">
                <a:highlight>
                  <a:srgbClr val="FFFF00"/>
                </a:highlight>
              </a:rPr>
              <a:t>Orgány samosprávy</a:t>
            </a:r>
            <a:endParaRPr b="1" sz="2400">
              <a:highlight>
                <a:srgbClr val="FFFF00"/>
              </a:highlight>
            </a:endParaRPr>
          </a:p>
          <a:p>
            <a:pPr indent="-369570" lvl="0" marL="457200" rtl="0" algn="l">
              <a:lnSpc>
                <a:spcPct val="115000"/>
              </a:lnSpc>
              <a:spcBef>
                <a:spcPts val="0"/>
              </a:spcBef>
              <a:spcAft>
                <a:spcPts val="0"/>
              </a:spcAft>
              <a:buSzPct val="100000"/>
              <a:buAutoNum type="arabicPeriod"/>
            </a:pPr>
            <a:r>
              <a:rPr lang="cs-CZ" sz="2400"/>
              <a:t>Odpovědnost zastupitele</a:t>
            </a:r>
            <a:endParaRPr sz="2400"/>
          </a:p>
          <a:p>
            <a:pPr indent="-369570" lvl="0" marL="457200" rtl="0" algn="l">
              <a:lnSpc>
                <a:spcPct val="115000"/>
              </a:lnSpc>
              <a:spcBef>
                <a:spcPts val="0"/>
              </a:spcBef>
              <a:spcAft>
                <a:spcPts val="0"/>
              </a:spcAft>
              <a:buSzPct val="100000"/>
              <a:buAutoNum type="arabicPeriod"/>
            </a:pPr>
            <a:r>
              <a:rPr lang="cs-CZ" sz="2400"/>
              <a:t>Přístup zastupitele k informacím</a:t>
            </a:r>
            <a:endParaRPr sz="2400"/>
          </a:p>
          <a:p>
            <a:pPr indent="-369570" lvl="0" marL="457200" rtl="0" algn="l">
              <a:lnSpc>
                <a:spcPct val="115000"/>
              </a:lnSpc>
              <a:spcBef>
                <a:spcPts val="0"/>
              </a:spcBef>
              <a:spcAft>
                <a:spcPts val="0"/>
              </a:spcAft>
              <a:buSzPct val="100000"/>
              <a:buAutoNum type="arabicPeriod"/>
            </a:pPr>
            <a:r>
              <a:rPr lang="cs-CZ" sz="2400"/>
              <a:t>Rozhodovací procesy</a:t>
            </a:r>
            <a:endParaRPr sz="2400"/>
          </a:p>
          <a:p>
            <a:pPr indent="-369570" lvl="0" marL="457200" rtl="0" algn="l">
              <a:lnSpc>
                <a:spcPct val="115000"/>
              </a:lnSpc>
              <a:spcBef>
                <a:spcPts val="0"/>
              </a:spcBef>
              <a:spcAft>
                <a:spcPts val="0"/>
              </a:spcAft>
              <a:buSzPct val="100000"/>
              <a:buAutoNum type="arabicPeriod"/>
            </a:pPr>
            <a:r>
              <a:rPr lang="cs-CZ" sz="2400"/>
              <a:t>Veřejné zakázky</a:t>
            </a:r>
            <a:endParaRPr sz="2400"/>
          </a:p>
          <a:p>
            <a:pPr indent="-369570" lvl="0" marL="457200" rtl="0" algn="l">
              <a:lnSpc>
                <a:spcPct val="115000"/>
              </a:lnSpc>
              <a:spcBef>
                <a:spcPts val="0"/>
              </a:spcBef>
              <a:spcAft>
                <a:spcPts val="0"/>
              </a:spcAft>
              <a:buSzPct val="100000"/>
              <a:buAutoNum type="arabicPeriod"/>
            </a:pPr>
            <a:r>
              <a:rPr lang="cs-CZ" sz="2400"/>
              <a:t>Městské obchodní společnosti</a:t>
            </a:r>
            <a:endParaRPr sz="2400"/>
          </a:p>
          <a:p>
            <a:pPr indent="-369570" lvl="0" marL="457200" rtl="0" algn="l">
              <a:lnSpc>
                <a:spcPct val="115000"/>
              </a:lnSpc>
              <a:spcBef>
                <a:spcPts val="0"/>
              </a:spcBef>
              <a:spcAft>
                <a:spcPts val="0"/>
              </a:spcAft>
              <a:buSzPct val="100000"/>
              <a:buAutoNum type="arabicPeriod"/>
            </a:pPr>
            <a:r>
              <a:rPr lang="cs-CZ" sz="2400"/>
              <a:t>Nakládání s obecním majetkem</a:t>
            </a:r>
            <a:endParaRPr sz="2400"/>
          </a:p>
          <a:p>
            <a:pPr indent="-369570" lvl="0" marL="457200" rtl="0" algn="l">
              <a:lnSpc>
                <a:spcPct val="115000"/>
              </a:lnSpc>
              <a:spcBef>
                <a:spcPts val="0"/>
              </a:spcBef>
              <a:spcAft>
                <a:spcPts val="0"/>
              </a:spcAft>
              <a:buSzPct val="100000"/>
              <a:buAutoNum type="arabicPeriod"/>
            </a:pPr>
            <a:r>
              <a:rPr lang="cs-CZ" sz="2400"/>
              <a:t>Obecní</a:t>
            </a:r>
            <a:r>
              <a:rPr lang="cs-CZ" sz="2400"/>
              <a:t> komunikační média</a:t>
            </a:r>
            <a:endParaRPr sz="2400"/>
          </a:p>
          <a:p>
            <a:pPr indent="-369570" lvl="0" marL="457200" rtl="0" algn="l">
              <a:lnSpc>
                <a:spcPct val="115000"/>
              </a:lnSpc>
              <a:spcBef>
                <a:spcPts val="0"/>
              </a:spcBef>
              <a:spcAft>
                <a:spcPts val="0"/>
              </a:spcAft>
              <a:buSzPct val="100000"/>
              <a:buAutoNum type="arabicPeriod"/>
            </a:pPr>
            <a:r>
              <a:rPr lang="cs-CZ" sz="2400"/>
              <a:t>Whistleblowing</a:t>
            </a:r>
            <a:endParaRPr sz="2400"/>
          </a:p>
        </p:txBody>
      </p:sp>
      <p:sp>
        <p:nvSpPr>
          <p:cNvPr id="185" name="Google Shape;185;p33"/>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Témata</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id="535" name="Google Shape;535;p78"/>
          <p:cNvPicPr preferRelativeResize="0"/>
          <p:nvPr/>
        </p:nvPicPr>
        <p:blipFill rotWithShape="1">
          <a:blip r:embed="rId3">
            <a:alphaModFix/>
          </a:blip>
          <a:srcRect b="24471" l="0" r="0" t="0"/>
          <a:stretch/>
        </p:blipFill>
        <p:spPr>
          <a:xfrm>
            <a:off x="7010400" y="192825"/>
            <a:ext cx="2081575" cy="2502451"/>
          </a:xfrm>
          <a:prstGeom prst="rect">
            <a:avLst/>
          </a:prstGeom>
          <a:noFill/>
          <a:ln>
            <a:noFill/>
          </a:ln>
        </p:spPr>
      </p:pic>
      <p:pic>
        <p:nvPicPr>
          <p:cNvPr id="536" name="Google Shape;536;p78"/>
          <p:cNvPicPr preferRelativeResize="0"/>
          <p:nvPr/>
        </p:nvPicPr>
        <p:blipFill>
          <a:blip r:embed="rId4">
            <a:alphaModFix/>
          </a:blip>
          <a:stretch>
            <a:fillRect/>
          </a:stretch>
        </p:blipFill>
        <p:spPr>
          <a:xfrm>
            <a:off x="2479228" y="0"/>
            <a:ext cx="3817072" cy="5143499"/>
          </a:xfrm>
          <a:prstGeom prst="rect">
            <a:avLst/>
          </a:prstGeom>
          <a:noFill/>
          <a:ln>
            <a:noFill/>
          </a:ln>
        </p:spPr>
      </p:pic>
      <p:sp>
        <p:nvSpPr>
          <p:cNvPr id="537" name="Google Shape;537;p78"/>
          <p:cNvSpPr txBox="1"/>
          <p:nvPr/>
        </p:nvSpPr>
        <p:spPr>
          <a:xfrm>
            <a:off x="2957300" y="2276375"/>
            <a:ext cx="883500" cy="3693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200"/>
              <a:t>Zadavatel</a:t>
            </a:r>
            <a:endParaRPr sz="1200"/>
          </a:p>
        </p:txBody>
      </p:sp>
      <p:sp>
        <p:nvSpPr>
          <p:cNvPr id="538" name="Google Shape;538;p78"/>
          <p:cNvSpPr txBox="1"/>
          <p:nvPr/>
        </p:nvSpPr>
        <p:spPr>
          <a:xfrm>
            <a:off x="3731125" y="280025"/>
            <a:ext cx="401700" cy="3693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200"/>
              <a:t>ZS</a:t>
            </a:r>
            <a:endParaRPr sz="1200"/>
          </a:p>
        </p:txBody>
      </p:sp>
      <p:sp>
        <p:nvSpPr>
          <p:cNvPr id="539" name="Google Shape;539;p78"/>
          <p:cNvSpPr txBox="1"/>
          <p:nvPr/>
        </p:nvSpPr>
        <p:spPr>
          <a:xfrm>
            <a:off x="4422575" y="192825"/>
            <a:ext cx="473700" cy="3693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200"/>
              <a:t>ŘO</a:t>
            </a:r>
            <a:endParaRPr sz="1200"/>
          </a:p>
        </p:txBody>
      </p:sp>
      <p:sp>
        <p:nvSpPr>
          <p:cNvPr id="540" name="Google Shape;540;p78"/>
          <p:cNvSpPr txBox="1"/>
          <p:nvPr/>
        </p:nvSpPr>
        <p:spPr>
          <a:xfrm>
            <a:off x="5009225" y="360200"/>
            <a:ext cx="473700" cy="3693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200"/>
              <a:t>AO</a:t>
            </a:r>
            <a:endParaRPr sz="1200"/>
          </a:p>
        </p:txBody>
      </p:sp>
      <p:sp>
        <p:nvSpPr>
          <p:cNvPr id="541" name="Google Shape;541;p78"/>
          <p:cNvSpPr txBox="1"/>
          <p:nvPr/>
        </p:nvSpPr>
        <p:spPr>
          <a:xfrm>
            <a:off x="5588400" y="562125"/>
            <a:ext cx="1127400" cy="3693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200"/>
              <a:t>Fin. správa</a:t>
            </a:r>
            <a:endParaRPr sz="1200"/>
          </a:p>
        </p:txBody>
      </p:sp>
      <p:sp>
        <p:nvSpPr>
          <p:cNvPr id="542" name="Google Shape;542;p78"/>
          <p:cNvSpPr txBox="1"/>
          <p:nvPr/>
        </p:nvSpPr>
        <p:spPr>
          <a:xfrm>
            <a:off x="5972900" y="931425"/>
            <a:ext cx="518100" cy="3693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200"/>
              <a:t>NKÚ</a:t>
            </a:r>
            <a:endParaRPr sz="1200"/>
          </a:p>
        </p:txBody>
      </p:sp>
      <p:sp>
        <p:nvSpPr>
          <p:cNvPr id="543" name="Google Shape;543;p78"/>
          <p:cNvSpPr txBox="1"/>
          <p:nvPr/>
        </p:nvSpPr>
        <p:spPr>
          <a:xfrm>
            <a:off x="7112450" y="95225"/>
            <a:ext cx="678900" cy="7389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200"/>
              <a:t>Účetní dvůr EU</a:t>
            </a:r>
            <a:endParaRPr sz="1200"/>
          </a:p>
        </p:txBody>
      </p:sp>
      <p:sp>
        <p:nvSpPr>
          <p:cNvPr id="544" name="Google Shape;544;p78"/>
          <p:cNvSpPr txBox="1"/>
          <p:nvPr/>
        </p:nvSpPr>
        <p:spPr>
          <a:xfrm>
            <a:off x="8618275" y="834125"/>
            <a:ext cx="473700" cy="3693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200"/>
              <a:t>EK</a:t>
            </a:r>
            <a:endParaRPr sz="1200"/>
          </a:p>
        </p:txBody>
      </p:sp>
      <p:sp>
        <p:nvSpPr>
          <p:cNvPr id="545" name="Google Shape;545;p78"/>
          <p:cNvSpPr txBox="1"/>
          <p:nvPr/>
        </p:nvSpPr>
        <p:spPr>
          <a:xfrm>
            <a:off x="2658900" y="360200"/>
            <a:ext cx="678900" cy="5541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200"/>
              <a:t>Interní audit</a:t>
            </a:r>
            <a:endParaRPr sz="1200"/>
          </a:p>
        </p:txBody>
      </p:sp>
      <p:sp>
        <p:nvSpPr>
          <p:cNvPr id="546" name="Google Shape;546;p78"/>
          <p:cNvSpPr txBox="1"/>
          <p:nvPr/>
        </p:nvSpPr>
        <p:spPr>
          <a:xfrm>
            <a:off x="4714575" y="1710500"/>
            <a:ext cx="678900" cy="3693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200"/>
              <a:t>ÚOHS</a:t>
            </a:r>
            <a:endParaRPr sz="1200"/>
          </a:p>
        </p:txBody>
      </p:sp>
      <p:sp>
        <p:nvSpPr>
          <p:cNvPr id="547" name="Google Shape;547;p78"/>
          <p:cNvSpPr txBox="1"/>
          <p:nvPr/>
        </p:nvSpPr>
        <p:spPr>
          <a:xfrm>
            <a:off x="6266350" y="1393200"/>
            <a:ext cx="963300" cy="5541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200"/>
              <a:t>Veř.správní kontrola</a:t>
            </a:r>
            <a:endParaRPr sz="1200"/>
          </a:p>
        </p:txBody>
      </p:sp>
      <p:sp>
        <p:nvSpPr>
          <p:cNvPr id="548" name="Google Shape;548;p78"/>
          <p:cNvSpPr txBox="1"/>
          <p:nvPr/>
        </p:nvSpPr>
        <p:spPr>
          <a:xfrm>
            <a:off x="6021950" y="2599688"/>
            <a:ext cx="1090500" cy="5541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200"/>
              <a:t>Poskytovatel dotace</a:t>
            </a:r>
            <a:endParaRPr sz="1200"/>
          </a:p>
        </p:txBody>
      </p:sp>
      <p:sp>
        <p:nvSpPr>
          <p:cNvPr id="549" name="Google Shape;549;p78"/>
          <p:cNvSpPr txBox="1"/>
          <p:nvPr/>
        </p:nvSpPr>
        <p:spPr>
          <a:xfrm>
            <a:off x="334575" y="2695275"/>
            <a:ext cx="1784100" cy="5541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200"/>
              <a:t>Veřejnost </a:t>
            </a:r>
            <a:endParaRPr sz="1200"/>
          </a:p>
          <a:p>
            <a:pPr indent="0" lvl="0" marL="0" rtl="0" algn="l">
              <a:spcBef>
                <a:spcPts val="0"/>
              </a:spcBef>
              <a:spcAft>
                <a:spcPts val="0"/>
              </a:spcAft>
              <a:buNone/>
            </a:pPr>
            <a:r>
              <a:rPr lang="cs-CZ" sz="1200"/>
              <a:t>(novináři, politici, NGO)</a:t>
            </a:r>
            <a:endParaRPr sz="1200"/>
          </a:p>
        </p:txBody>
      </p:sp>
      <p:pic>
        <p:nvPicPr>
          <p:cNvPr id="550" name="Google Shape;550;p78"/>
          <p:cNvPicPr preferRelativeResize="0"/>
          <p:nvPr/>
        </p:nvPicPr>
        <p:blipFill rotWithShape="1">
          <a:blip r:embed="rId5">
            <a:alphaModFix/>
          </a:blip>
          <a:srcRect b="0" l="21869" r="0" t="0"/>
          <a:stretch/>
        </p:blipFill>
        <p:spPr>
          <a:xfrm flipH="1">
            <a:off x="67375" y="3224850"/>
            <a:ext cx="2291700" cy="1649850"/>
          </a:xfrm>
          <a:prstGeom prst="rect">
            <a:avLst/>
          </a:prstGeom>
          <a:noFill/>
          <a:ln>
            <a:noFill/>
          </a:ln>
        </p:spPr>
      </p:pic>
      <p:sp>
        <p:nvSpPr>
          <p:cNvPr id="551" name="Google Shape;551;p78"/>
          <p:cNvSpPr txBox="1"/>
          <p:nvPr/>
        </p:nvSpPr>
        <p:spPr>
          <a:xfrm>
            <a:off x="6099475" y="2039775"/>
            <a:ext cx="678900" cy="3693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200"/>
              <a:t>Policie</a:t>
            </a:r>
            <a:endParaRPr sz="12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79"/>
          <p:cNvSpPr txBox="1"/>
          <p:nvPr>
            <p:ph type="title"/>
          </p:nvPr>
        </p:nvSpPr>
        <p:spPr>
          <a:xfrm>
            <a:off x="271125" y="180019"/>
            <a:ext cx="6690300" cy="930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cs-CZ"/>
              <a:t>Veřejné zakázky - druhy řízení</a:t>
            </a:r>
            <a:endParaRPr/>
          </a:p>
        </p:txBody>
      </p:sp>
      <p:graphicFrame>
        <p:nvGraphicFramePr>
          <p:cNvPr id="558" name="Google Shape;558;p79"/>
          <p:cNvGraphicFramePr/>
          <p:nvPr/>
        </p:nvGraphicFramePr>
        <p:xfrm>
          <a:off x="-12" y="1292831"/>
          <a:ext cx="3000000" cy="3000000"/>
        </p:xfrm>
        <a:graphic>
          <a:graphicData uri="http://schemas.openxmlformats.org/drawingml/2006/table">
            <a:tbl>
              <a:tblPr>
                <a:noFill/>
                <a:tableStyleId>{396BF0AF-FEA6-4DF7-B883-6FC0B8A798DE}</a:tableStyleId>
              </a:tblPr>
              <a:tblGrid>
                <a:gridCol w="4255725"/>
                <a:gridCol w="4888275"/>
              </a:tblGrid>
              <a:tr h="319475">
                <a:tc>
                  <a:txBody>
                    <a:bodyPr/>
                    <a:lstStyle/>
                    <a:p>
                      <a:pPr indent="0" lvl="0" marL="0" rtl="0" algn="l">
                        <a:spcBef>
                          <a:spcPts val="0"/>
                        </a:spcBef>
                        <a:spcAft>
                          <a:spcPts val="0"/>
                        </a:spcAft>
                        <a:buNone/>
                      </a:pPr>
                      <a:r>
                        <a:rPr b="1" lang="cs-CZ" sz="1200"/>
                        <a:t>otevřené řízení</a:t>
                      </a:r>
                      <a:endParaRPr b="1" sz="1200"/>
                    </a:p>
                  </a:txBody>
                  <a:tcPr marT="68575" marB="68575" marR="91425" marL="91425" anchor="ctr">
                    <a:solidFill>
                      <a:srgbClr val="FFFFFF"/>
                    </a:solidFill>
                  </a:tcPr>
                </a:tc>
                <a:tc>
                  <a:txBody>
                    <a:bodyPr/>
                    <a:lstStyle/>
                    <a:p>
                      <a:pPr indent="0" lvl="0" marL="0" rtl="0" algn="l">
                        <a:spcBef>
                          <a:spcPts val="0"/>
                        </a:spcBef>
                        <a:spcAft>
                          <a:spcPts val="0"/>
                        </a:spcAft>
                        <a:buNone/>
                      </a:pPr>
                      <a:r>
                        <a:rPr lang="cs-CZ" sz="1050"/>
                        <a:t>pro neomezený počet dodavatelů, 1. kolové</a:t>
                      </a:r>
                      <a:endParaRPr sz="1050"/>
                    </a:p>
                  </a:txBody>
                  <a:tcPr marT="68575" marB="68575" marR="91425" marL="91425">
                    <a:solidFill>
                      <a:srgbClr val="FFFFFF"/>
                    </a:solidFill>
                  </a:tcPr>
                </a:tc>
              </a:tr>
              <a:tr h="475950">
                <a:tc>
                  <a:txBody>
                    <a:bodyPr/>
                    <a:lstStyle/>
                    <a:p>
                      <a:pPr indent="0" lvl="0" marL="0" rtl="0" algn="l">
                        <a:spcBef>
                          <a:spcPts val="0"/>
                        </a:spcBef>
                        <a:spcAft>
                          <a:spcPts val="0"/>
                        </a:spcAft>
                        <a:buNone/>
                      </a:pPr>
                      <a:r>
                        <a:rPr lang="cs-CZ" sz="1200"/>
                        <a:t>užší řízení</a:t>
                      </a:r>
                      <a:endParaRPr sz="1200"/>
                    </a:p>
                  </a:txBody>
                  <a:tcPr marT="68575" marB="68575" marR="91425" marL="91425" anchor="ctr">
                    <a:solidFill>
                      <a:srgbClr val="FFFFFF"/>
                    </a:solidFill>
                  </a:tcPr>
                </a:tc>
                <a:tc>
                  <a:txBody>
                    <a:bodyPr/>
                    <a:lstStyle/>
                    <a:p>
                      <a:pPr indent="0" lvl="0" marL="0" rtl="0" algn="l">
                        <a:spcBef>
                          <a:spcPts val="0"/>
                        </a:spcBef>
                        <a:spcAft>
                          <a:spcPts val="0"/>
                        </a:spcAft>
                        <a:buNone/>
                      </a:pPr>
                      <a:r>
                        <a:rPr lang="cs-CZ" sz="1050"/>
                        <a:t>pro neomezený počet dodavatelů v 1. kole,dále jen řízení s vyzvanými účastníky</a:t>
                      </a:r>
                      <a:endParaRPr sz="1050"/>
                    </a:p>
                  </a:txBody>
                  <a:tcPr marT="68575" marB="68575" marR="91425" marL="91425">
                    <a:solidFill>
                      <a:srgbClr val="FFFFFF"/>
                    </a:solidFill>
                  </a:tcPr>
                </a:tc>
              </a:tr>
              <a:tr h="475950">
                <a:tc>
                  <a:txBody>
                    <a:bodyPr/>
                    <a:lstStyle/>
                    <a:p>
                      <a:pPr indent="0" lvl="0" marL="0" rtl="0" algn="l">
                        <a:spcBef>
                          <a:spcPts val="0"/>
                        </a:spcBef>
                        <a:spcAft>
                          <a:spcPts val="0"/>
                        </a:spcAft>
                        <a:buNone/>
                      </a:pPr>
                      <a:r>
                        <a:rPr lang="cs-CZ" sz="1200"/>
                        <a:t>jednací řízení s uveřejněním</a:t>
                      </a:r>
                      <a:endParaRPr sz="1200"/>
                    </a:p>
                  </a:txBody>
                  <a:tcPr marT="68575" marB="68575" marR="91425" marL="91425" anchor="ctr">
                    <a:solidFill>
                      <a:srgbClr val="FFFFFF"/>
                    </a:solidFill>
                  </a:tcPr>
                </a:tc>
                <a:tc>
                  <a:txBody>
                    <a:bodyPr/>
                    <a:lstStyle/>
                    <a:p>
                      <a:pPr indent="0" lvl="0" marL="0" rtl="0" algn="l">
                        <a:spcBef>
                          <a:spcPts val="0"/>
                        </a:spcBef>
                        <a:spcAft>
                          <a:spcPts val="0"/>
                        </a:spcAft>
                        <a:buNone/>
                      </a:pPr>
                      <a:r>
                        <a:rPr lang="cs-CZ" sz="1050"/>
                        <a:t>pro neomezený počet dodavatelů v 1. kole, dále vyjednávání jen s vyzvanými dodavateli</a:t>
                      </a:r>
                      <a:endParaRPr sz="1050"/>
                    </a:p>
                  </a:txBody>
                  <a:tcPr marT="68575" marB="68575" marR="91425" marL="91425">
                    <a:solidFill>
                      <a:srgbClr val="FFFFFF"/>
                    </a:solidFill>
                  </a:tcPr>
                </a:tc>
              </a:tr>
              <a:tr h="319475">
                <a:tc>
                  <a:txBody>
                    <a:bodyPr/>
                    <a:lstStyle/>
                    <a:p>
                      <a:pPr indent="0" lvl="0" marL="0" rtl="0" algn="l">
                        <a:spcBef>
                          <a:spcPts val="0"/>
                        </a:spcBef>
                        <a:spcAft>
                          <a:spcPts val="0"/>
                        </a:spcAft>
                        <a:buNone/>
                      </a:pPr>
                      <a:r>
                        <a:rPr b="1" lang="cs-CZ" sz="1200"/>
                        <a:t>jednací řízení bez uveřejnění</a:t>
                      </a:r>
                      <a:endParaRPr b="1" sz="1200"/>
                    </a:p>
                  </a:txBody>
                  <a:tcPr marT="68575" marB="68575" marR="91425" marL="91425" anchor="ctr">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cs-CZ" sz="1050"/>
                        <a:t>pro předem omezený okruh dodavatelů</a:t>
                      </a:r>
                      <a:endParaRPr sz="1050"/>
                    </a:p>
                  </a:txBody>
                  <a:tcPr marT="68575" marB="68575" marR="91425" marL="91425">
                    <a:solidFill>
                      <a:srgbClr val="FFFFFF"/>
                    </a:solidFill>
                  </a:tcPr>
                </a:tc>
              </a:tr>
              <a:tr h="475950">
                <a:tc>
                  <a:txBody>
                    <a:bodyPr/>
                    <a:lstStyle/>
                    <a:p>
                      <a:pPr indent="0" lvl="0" marL="0" rtl="0" algn="l">
                        <a:spcBef>
                          <a:spcPts val="0"/>
                        </a:spcBef>
                        <a:spcAft>
                          <a:spcPts val="0"/>
                        </a:spcAft>
                        <a:buNone/>
                      </a:pPr>
                      <a:r>
                        <a:rPr lang="cs-CZ" sz="1200"/>
                        <a:t>řízení se soutěžním dialogem</a:t>
                      </a:r>
                      <a:endParaRPr sz="1200"/>
                    </a:p>
                  </a:txBody>
                  <a:tcPr marT="68575" marB="6857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cs-CZ" sz="1050"/>
                        <a:t>pro neomezený okruh dodavatelů, dále jen dialog s dodavateli, kteří splňují podmínky</a:t>
                      </a:r>
                      <a:endParaRPr sz="1050"/>
                    </a:p>
                  </a:txBody>
                  <a:tcPr marT="68575" marB="68575" marR="91425" marL="91425">
                    <a:lnL cap="flat" cmpd="sng" w="9525">
                      <a:solidFill>
                        <a:srgbClr val="9E9E9E"/>
                      </a:solidFill>
                      <a:prstDash val="solid"/>
                      <a:round/>
                      <a:headEnd len="sm" w="sm" type="none"/>
                      <a:tailEnd len="sm" w="sm" type="none"/>
                    </a:lnL>
                    <a:solidFill>
                      <a:srgbClr val="FFFFFF"/>
                    </a:solidFill>
                  </a:tcPr>
                </a:tc>
              </a:tr>
              <a:tr h="319475">
                <a:tc>
                  <a:txBody>
                    <a:bodyPr/>
                    <a:lstStyle/>
                    <a:p>
                      <a:pPr indent="0" lvl="0" marL="0" rtl="0" algn="l">
                        <a:spcBef>
                          <a:spcPts val="0"/>
                        </a:spcBef>
                        <a:spcAft>
                          <a:spcPts val="0"/>
                        </a:spcAft>
                        <a:buNone/>
                      </a:pPr>
                      <a:r>
                        <a:rPr lang="cs-CZ" sz="1200"/>
                        <a:t>řízení o inovačním partnerství</a:t>
                      </a:r>
                      <a:endParaRPr sz="1200"/>
                    </a:p>
                  </a:txBody>
                  <a:tcPr marT="68575" marB="6857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cs-CZ" sz="1050"/>
                        <a:t>pro neomezený okruh dodavatelů -nové speciální řízení</a:t>
                      </a:r>
                      <a:endParaRPr sz="1050"/>
                    </a:p>
                  </a:txBody>
                  <a:tcPr marT="68575" marB="68575" marR="91425" marL="91425">
                    <a:lnL cap="flat" cmpd="sng" w="9525">
                      <a:solidFill>
                        <a:srgbClr val="9E9E9E"/>
                      </a:solidFill>
                      <a:prstDash val="solid"/>
                      <a:round/>
                      <a:headEnd len="sm" w="sm" type="none"/>
                      <a:tailEnd len="sm" w="sm" type="none"/>
                    </a:lnL>
                    <a:solidFill>
                      <a:srgbClr val="FFFFFF"/>
                    </a:solidFill>
                  </a:tcPr>
                </a:tc>
              </a:tr>
              <a:tr h="319475">
                <a:tc>
                  <a:txBody>
                    <a:bodyPr/>
                    <a:lstStyle/>
                    <a:p>
                      <a:pPr indent="0" lvl="0" marL="0" rtl="0" algn="l">
                        <a:spcBef>
                          <a:spcPts val="0"/>
                        </a:spcBef>
                        <a:spcAft>
                          <a:spcPts val="0"/>
                        </a:spcAft>
                        <a:buNone/>
                      </a:pPr>
                      <a:r>
                        <a:rPr b="1" lang="cs-CZ" sz="1200"/>
                        <a:t>koncesní řízení</a:t>
                      </a:r>
                      <a:endParaRPr b="1" sz="1200"/>
                    </a:p>
                  </a:txBody>
                  <a:tcPr marT="68575" marB="6857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8575" marB="68575" marR="91425" marL="91425">
                    <a:lnL cap="flat" cmpd="sng" w="9525">
                      <a:solidFill>
                        <a:srgbClr val="9E9E9E"/>
                      </a:solidFill>
                      <a:prstDash val="solid"/>
                      <a:round/>
                      <a:headEnd len="sm" w="sm" type="none"/>
                      <a:tailEnd len="sm" w="sm" type="none"/>
                    </a:lnL>
                    <a:solidFill>
                      <a:srgbClr val="FFFFFF"/>
                    </a:solidFill>
                  </a:tcPr>
                </a:tc>
              </a:tr>
              <a:tr h="641625">
                <a:tc>
                  <a:txBody>
                    <a:bodyPr/>
                    <a:lstStyle/>
                    <a:p>
                      <a:pPr indent="0" lvl="0" marL="0" rtl="0" algn="l">
                        <a:spcBef>
                          <a:spcPts val="0"/>
                        </a:spcBef>
                        <a:spcAft>
                          <a:spcPts val="0"/>
                        </a:spcAft>
                        <a:buNone/>
                      </a:pPr>
                      <a:r>
                        <a:rPr b="1" lang="cs-CZ" sz="1200"/>
                        <a:t>zjednodušené podlimitní řízení</a:t>
                      </a:r>
                      <a:endParaRPr b="1" sz="1200"/>
                    </a:p>
                  </a:txBody>
                  <a:tcPr marT="68575" marB="6857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cs-CZ" sz="1050"/>
                        <a:t>výzva neomezenému okruhu dodavatelů na profilu zadavatele + možnost vyzvat min. 5 dodavatelů, lze použít na stavební práce do 50 mil. Kč</a:t>
                      </a:r>
                      <a:endParaRPr sz="1050"/>
                    </a:p>
                  </a:txBody>
                  <a:tcPr marT="68575" marB="68575" marR="91425" marL="91425">
                    <a:lnL cap="flat" cmpd="sng" w="9525">
                      <a:solidFill>
                        <a:srgbClr val="9E9E9E"/>
                      </a:solidFill>
                      <a:prstDash val="solid"/>
                      <a:round/>
                      <a:headEnd len="sm" w="sm" type="none"/>
                      <a:tailEnd len="sm" w="sm" type="none"/>
                    </a:lnL>
                    <a:solidFill>
                      <a:srgbClr val="FFFFFF"/>
                    </a:solidFill>
                  </a:tcPr>
                </a:tc>
              </a:tr>
              <a:tr h="503275">
                <a:tc>
                  <a:txBody>
                    <a:bodyPr/>
                    <a:lstStyle/>
                    <a:p>
                      <a:pPr indent="0" lvl="0" marL="0" rtl="0" algn="l">
                        <a:spcBef>
                          <a:spcPts val="0"/>
                        </a:spcBef>
                        <a:spcAft>
                          <a:spcPts val="0"/>
                        </a:spcAft>
                        <a:buNone/>
                      </a:pPr>
                      <a:r>
                        <a:rPr b="1" lang="cs-CZ" sz="1200"/>
                        <a:t>řízení pro zadání veřejné zakázky ve zjednodušeném režimu</a:t>
                      </a:r>
                      <a:endParaRPr b="1" sz="1200"/>
                    </a:p>
                  </a:txBody>
                  <a:tcPr marT="68575" marB="6857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Clr>
                          <a:schemeClr val="dk1"/>
                        </a:buClr>
                        <a:buSzPts val="825"/>
                        <a:buFont typeface="Arial"/>
                        <a:buNone/>
                      </a:pPr>
                      <a:r>
                        <a:rPr lang="cs-CZ" sz="1050">
                          <a:solidFill>
                            <a:schemeClr val="dk1"/>
                          </a:solidFill>
                        </a:rPr>
                        <a:t>zdravotní a sociální služby, právní služby atp.</a:t>
                      </a:r>
                      <a:endParaRPr sz="1050">
                        <a:solidFill>
                          <a:schemeClr val="dk1"/>
                        </a:solidFill>
                      </a:endParaRPr>
                    </a:p>
                    <a:p>
                      <a:pPr indent="0" lvl="0" marL="0" rtl="0" algn="l">
                        <a:spcBef>
                          <a:spcPts val="0"/>
                        </a:spcBef>
                        <a:spcAft>
                          <a:spcPts val="0"/>
                        </a:spcAft>
                        <a:buNone/>
                      </a:pPr>
                      <a:r>
                        <a:t/>
                      </a:r>
                      <a:endParaRPr sz="1050"/>
                    </a:p>
                  </a:txBody>
                  <a:tcPr marT="68575" marB="68575" marR="91425" marL="91425">
                    <a:lnL cap="flat" cmpd="sng" w="9525">
                      <a:solidFill>
                        <a:srgbClr val="9E9E9E"/>
                      </a:solidFill>
                      <a:prstDash val="solid"/>
                      <a:round/>
                      <a:headEnd len="sm" w="sm" type="none"/>
                      <a:tailEnd len="sm" w="sm" type="none"/>
                    </a:lnL>
                    <a:solidFill>
                      <a:srgbClr val="FFFFFF"/>
                    </a:solidFill>
                  </a:tcPr>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80"/>
          <p:cNvSpPr txBox="1"/>
          <p:nvPr>
            <p:ph type="title"/>
          </p:nvPr>
        </p:nvSpPr>
        <p:spPr>
          <a:xfrm>
            <a:off x="347325" y="-40406"/>
            <a:ext cx="6690300" cy="930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cs-CZ"/>
              <a:t>Veřejné zakázky - zdroje informací	</a:t>
            </a:r>
            <a:endParaRPr/>
          </a:p>
        </p:txBody>
      </p:sp>
      <p:graphicFrame>
        <p:nvGraphicFramePr>
          <p:cNvPr id="565" name="Google Shape;565;p80"/>
          <p:cNvGraphicFramePr/>
          <p:nvPr/>
        </p:nvGraphicFramePr>
        <p:xfrm>
          <a:off x="0" y="1351613"/>
          <a:ext cx="3000000" cy="3000000"/>
        </p:xfrm>
        <a:graphic>
          <a:graphicData uri="http://schemas.openxmlformats.org/drawingml/2006/table">
            <a:tbl>
              <a:tblPr>
                <a:noFill/>
                <a:tableStyleId>{396BF0AF-FEA6-4DF7-B883-6FC0B8A798DE}</a:tableStyleId>
              </a:tblPr>
              <a:tblGrid>
                <a:gridCol w="4572000"/>
                <a:gridCol w="4572000"/>
              </a:tblGrid>
              <a:tr h="312450">
                <a:tc>
                  <a:txBody>
                    <a:bodyPr/>
                    <a:lstStyle/>
                    <a:p>
                      <a:pPr indent="0" lvl="0" marL="0" rtl="0" algn="ctr">
                        <a:spcBef>
                          <a:spcPts val="0"/>
                        </a:spcBef>
                        <a:spcAft>
                          <a:spcPts val="0"/>
                        </a:spcAft>
                        <a:buNone/>
                      </a:pPr>
                      <a:r>
                        <a:rPr b="1" lang="cs-CZ" sz="1350"/>
                        <a:t>zdroj informací</a:t>
                      </a:r>
                      <a:endParaRPr b="1" sz="1350"/>
                    </a:p>
                  </a:txBody>
                  <a:tcPr marT="68575" marB="68575" marR="91425" marL="91425">
                    <a:solidFill>
                      <a:srgbClr val="FFFFFF"/>
                    </a:solidFill>
                  </a:tcPr>
                </a:tc>
                <a:tc>
                  <a:txBody>
                    <a:bodyPr/>
                    <a:lstStyle/>
                    <a:p>
                      <a:pPr indent="0" lvl="0" marL="0" rtl="0" algn="ctr">
                        <a:spcBef>
                          <a:spcPts val="0"/>
                        </a:spcBef>
                        <a:spcAft>
                          <a:spcPts val="0"/>
                        </a:spcAft>
                        <a:buNone/>
                      </a:pPr>
                      <a:r>
                        <a:rPr b="1" lang="cs-CZ" sz="1350"/>
                        <a:t>typ informací</a:t>
                      </a:r>
                      <a:endParaRPr b="1" sz="1350"/>
                    </a:p>
                  </a:txBody>
                  <a:tcPr marT="68575" marB="68575" marR="91425" marL="91425">
                    <a:solidFill>
                      <a:srgbClr val="FFFFFF"/>
                    </a:solidFill>
                  </a:tcPr>
                </a:tc>
              </a:tr>
              <a:tr h="479300">
                <a:tc>
                  <a:txBody>
                    <a:bodyPr/>
                    <a:lstStyle/>
                    <a:p>
                      <a:pPr indent="0" lvl="0" marL="0" rtl="0" algn="l">
                        <a:spcBef>
                          <a:spcPts val="0"/>
                        </a:spcBef>
                        <a:spcAft>
                          <a:spcPts val="0"/>
                        </a:spcAft>
                        <a:buNone/>
                      </a:pPr>
                      <a:r>
                        <a:rPr b="1" lang="cs-CZ" sz="1350"/>
                        <a:t>Věstník veřejných zakázek/TED</a:t>
                      </a:r>
                      <a:endParaRPr b="1" sz="1350"/>
                    </a:p>
                  </a:txBody>
                  <a:tcPr marT="68575" marB="68575" marR="91425" marL="91425" anchor="ctr">
                    <a:solidFill>
                      <a:srgbClr val="FFFFFF"/>
                    </a:solidFill>
                  </a:tcPr>
                </a:tc>
                <a:tc>
                  <a:txBody>
                    <a:bodyPr/>
                    <a:lstStyle/>
                    <a:p>
                      <a:pPr indent="0" lvl="0" marL="0" rtl="0" algn="l">
                        <a:spcBef>
                          <a:spcPts val="0"/>
                        </a:spcBef>
                        <a:spcAft>
                          <a:spcPts val="0"/>
                        </a:spcAft>
                        <a:buNone/>
                      </a:pPr>
                      <a:r>
                        <a:rPr lang="cs-CZ" sz="1050"/>
                        <a:t>základní informace o vyhlášených a zadaných VZ v režimu zákona (vyjma vyhlášených ZPŘ)</a:t>
                      </a:r>
                      <a:endParaRPr sz="1050"/>
                    </a:p>
                  </a:txBody>
                  <a:tcPr marT="68575" marB="68575" marR="91425" marL="91425">
                    <a:solidFill>
                      <a:srgbClr val="FFFFFF"/>
                    </a:solidFill>
                  </a:tcPr>
                </a:tc>
              </a:tr>
              <a:tr h="646150">
                <a:tc>
                  <a:txBody>
                    <a:bodyPr/>
                    <a:lstStyle/>
                    <a:p>
                      <a:pPr indent="0" lvl="0" marL="0" rtl="0" algn="l">
                        <a:spcBef>
                          <a:spcPts val="0"/>
                        </a:spcBef>
                        <a:spcAft>
                          <a:spcPts val="0"/>
                        </a:spcAft>
                        <a:buNone/>
                      </a:pPr>
                      <a:r>
                        <a:rPr b="1" lang="cs-CZ" sz="1350"/>
                        <a:t>profil zadavatele</a:t>
                      </a:r>
                      <a:endParaRPr b="1" sz="1350"/>
                    </a:p>
                  </a:txBody>
                  <a:tcPr marT="68575" marB="68575" marR="91425" marL="91425" anchor="ctr">
                    <a:solidFill>
                      <a:srgbClr val="FFFFFF"/>
                    </a:solidFill>
                  </a:tcPr>
                </a:tc>
                <a:tc>
                  <a:txBody>
                    <a:bodyPr/>
                    <a:lstStyle/>
                    <a:p>
                      <a:pPr indent="0" lvl="0" marL="0" rtl="0" algn="l">
                        <a:spcBef>
                          <a:spcPts val="0"/>
                        </a:spcBef>
                        <a:spcAft>
                          <a:spcPts val="0"/>
                        </a:spcAft>
                        <a:buNone/>
                      </a:pPr>
                      <a:r>
                        <a:rPr lang="cs-CZ" sz="1050"/>
                        <a:t>detailní informace o vyhlášených a zadaných zakázkách (zadávací dokumentace, smlouvy, dodatky atp.), informace o zakázkách nad 0,5 mil. Kč </a:t>
                      </a:r>
                      <a:endParaRPr sz="1050"/>
                    </a:p>
                  </a:txBody>
                  <a:tcPr marT="68575" marB="68575" marR="91425" marL="91425">
                    <a:solidFill>
                      <a:srgbClr val="FFFFFF"/>
                    </a:solidFill>
                  </a:tcPr>
                </a:tc>
              </a:tr>
              <a:tr h="312450">
                <a:tc>
                  <a:txBody>
                    <a:bodyPr/>
                    <a:lstStyle/>
                    <a:p>
                      <a:pPr indent="0" lvl="0" marL="0" rtl="0" algn="l">
                        <a:spcBef>
                          <a:spcPts val="0"/>
                        </a:spcBef>
                        <a:spcAft>
                          <a:spcPts val="0"/>
                        </a:spcAft>
                        <a:buNone/>
                      </a:pPr>
                      <a:r>
                        <a:rPr b="1" lang="cs-CZ" sz="1350"/>
                        <a:t>registr smluv</a:t>
                      </a:r>
                      <a:endParaRPr b="1" sz="1350"/>
                    </a:p>
                  </a:txBody>
                  <a:tcPr marT="68575" marB="68575" marR="91425" marL="91425" anchor="ctr">
                    <a:solidFill>
                      <a:srgbClr val="FFFFFF"/>
                    </a:solidFill>
                  </a:tcPr>
                </a:tc>
                <a:tc>
                  <a:txBody>
                    <a:bodyPr/>
                    <a:lstStyle/>
                    <a:p>
                      <a:pPr indent="0" lvl="0" marL="0" rtl="0" algn="l">
                        <a:spcBef>
                          <a:spcPts val="0"/>
                        </a:spcBef>
                        <a:spcAft>
                          <a:spcPts val="0"/>
                        </a:spcAft>
                        <a:buNone/>
                      </a:pPr>
                      <a:r>
                        <a:rPr lang="cs-CZ" sz="1050"/>
                        <a:t>informace o smlouvách nad 50 tis. Kč</a:t>
                      </a:r>
                      <a:endParaRPr sz="1050"/>
                    </a:p>
                  </a:txBody>
                  <a:tcPr marT="68575" marB="68575" marR="91425" marL="91425">
                    <a:solidFill>
                      <a:srgbClr val="FFFFFF"/>
                    </a:solidFill>
                  </a:tcPr>
                </a:tc>
              </a:tr>
              <a:tr h="312450">
                <a:tc rowSpan="6">
                  <a:txBody>
                    <a:bodyPr/>
                    <a:lstStyle/>
                    <a:p>
                      <a:pPr indent="0" lvl="0" marL="0" rtl="0" algn="l">
                        <a:spcBef>
                          <a:spcPts val="0"/>
                        </a:spcBef>
                        <a:spcAft>
                          <a:spcPts val="0"/>
                        </a:spcAft>
                        <a:buNone/>
                      </a:pPr>
                      <a:r>
                        <a:rPr b="1" lang="cs-CZ" sz="1350"/>
                        <a:t>organizace zadavatele</a:t>
                      </a:r>
                      <a:endParaRPr b="1" sz="1350"/>
                    </a:p>
                  </a:txBody>
                  <a:tcPr marT="68575" marB="68575" marR="91425" marL="91425" anchor="ctr">
                    <a:solidFill>
                      <a:srgbClr val="FFFFFF"/>
                    </a:solidFill>
                  </a:tcPr>
                </a:tc>
                <a:tc>
                  <a:txBody>
                    <a:bodyPr/>
                    <a:lstStyle/>
                    <a:p>
                      <a:pPr indent="0" lvl="0" marL="0" rtl="0" algn="l">
                        <a:spcBef>
                          <a:spcPts val="0"/>
                        </a:spcBef>
                        <a:spcAft>
                          <a:spcPts val="0"/>
                        </a:spcAft>
                        <a:buNone/>
                      </a:pPr>
                      <a:r>
                        <a:rPr lang="cs-CZ" sz="1050"/>
                        <a:t>směrnice o zadávání veřejných zakázek</a:t>
                      </a:r>
                      <a:endParaRPr sz="1050"/>
                    </a:p>
                  </a:txBody>
                  <a:tcPr marT="68575" marB="68575" marR="91425" marL="91425">
                    <a:solidFill>
                      <a:srgbClr val="FFFFFF"/>
                    </a:solidFill>
                  </a:tcPr>
                </a:tc>
              </a:tr>
              <a:tr h="312450">
                <a:tc vMerge="1"/>
                <a:tc>
                  <a:txBody>
                    <a:bodyPr/>
                    <a:lstStyle/>
                    <a:p>
                      <a:pPr indent="0" lvl="0" marL="0" rtl="0" algn="l">
                        <a:spcBef>
                          <a:spcPts val="0"/>
                        </a:spcBef>
                        <a:spcAft>
                          <a:spcPts val="0"/>
                        </a:spcAft>
                        <a:buNone/>
                      </a:pPr>
                      <a:r>
                        <a:rPr lang="cs-CZ" sz="1050"/>
                        <a:t>směrnice o vnitřním kontrolním systému</a:t>
                      </a:r>
                      <a:endParaRPr sz="1050"/>
                    </a:p>
                  </a:txBody>
                  <a:tcPr marT="68575" marB="68575" marR="91425" marL="91425">
                    <a:solidFill>
                      <a:srgbClr val="FFFFFF"/>
                    </a:solidFill>
                  </a:tcPr>
                </a:tc>
              </a:tr>
              <a:tr h="312450">
                <a:tc vMerge="1"/>
                <a:tc>
                  <a:txBody>
                    <a:bodyPr/>
                    <a:lstStyle/>
                    <a:p>
                      <a:pPr indent="0" lvl="0" marL="0" rtl="0" algn="l">
                        <a:spcBef>
                          <a:spcPts val="0"/>
                        </a:spcBef>
                        <a:spcAft>
                          <a:spcPts val="0"/>
                        </a:spcAft>
                        <a:buNone/>
                      </a:pPr>
                      <a:r>
                        <a:rPr lang="cs-CZ" sz="1050"/>
                        <a:t>evidence VZMR</a:t>
                      </a:r>
                      <a:endParaRPr sz="1050"/>
                    </a:p>
                  </a:txBody>
                  <a:tcPr marT="68575" marB="68575" marR="91425" marL="91425">
                    <a:solidFill>
                      <a:srgbClr val="FFFFFF"/>
                    </a:solidFill>
                  </a:tcPr>
                </a:tc>
              </a:tr>
              <a:tr h="312450">
                <a:tc vMerge="1"/>
                <a:tc>
                  <a:txBody>
                    <a:bodyPr/>
                    <a:lstStyle/>
                    <a:p>
                      <a:pPr indent="0" lvl="0" marL="0" rtl="0" algn="l">
                        <a:spcBef>
                          <a:spcPts val="0"/>
                        </a:spcBef>
                        <a:spcAft>
                          <a:spcPts val="0"/>
                        </a:spcAft>
                        <a:buNone/>
                      </a:pPr>
                      <a:r>
                        <a:rPr lang="cs-CZ" sz="1050"/>
                        <a:t>evidence výjimek z vnitřních pravidel</a:t>
                      </a:r>
                      <a:endParaRPr sz="1050"/>
                    </a:p>
                  </a:txBody>
                  <a:tcPr marT="68575" marB="68575" marR="91425" marL="91425">
                    <a:solidFill>
                      <a:srgbClr val="FFFFFF"/>
                    </a:solidFill>
                  </a:tcPr>
                </a:tc>
              </a:tr>
              <a:tr h="312450">
                <a:tc vMerge="1"/>
                <a:tc>
                  <a:txBody>
                    <a:bodyPr/>
                    <a:lstStyle/>
                    <a:p>
                      <a:pPr indent="0" lvl="0" marL="0" rtl="0" algn="l">
                        <a:spcBef>
                          <a:spcPts val="0"/>
                        </a:spcBef>
                        <a:spcAft>
                          <a:spcPts val="0"/>
                        </a:spcAft>
                        <a:buNone/>
                      </a:pPr>
                      <a:r>
                        <a:rPr lang="cs-CZ" sz="1050"/>
                        <a:t>smlouvy s administrátory veřejných zakázek</a:t>
                      </a:r>
                      <a:endParaRPr sz="1050"/>
                    </a:p>
                  </a:txBody>
                  <a:tcPr marT="68575" marB="68575" marR="91425" marL="91425">
                    <a:solidFill>
                      <a:srgbClr val="FFFFFF"/>
                    </a:solidFill>
                  </a:tcPr>
                </a:tc>
              </a:tr>
              <a:tr h="479300">
                <a:tc vMerge="1"/>
                <a:tc>
                  <a:txBody>
                    <a:bodyPr/>
                    <a:lstStyle/>
                    <a:p>
                      <a:pPr indent="0" lvl="0" marL="0" rtl="0" algn="l">
                        <a:spcBef>
                          <a:spcPts val="0"/>
                        </a:spcBef>
                        <a:spcAft>
                          <a:spcPts val="0"/>
                        </a:spcAft>
                        <a:buNone/>
                      </a:pPr>
                      <a:r>
                        <a:rPr lang="cs-CZ" sz="1050"/>
                        <a:t>roční plán nákupů a investic (součást podkladu pro rozpočet)</a:t>
                      </a:r>
                      <a:endParaRPr sz="1050"/>
                    </a:p>
                  </a:txBody>
                  <a:tcPr marT="68575" marB="68575" marR="91425" marL="91425">
                    <a:solidFill>
                      <a:srgbClr val="FFFFFF"/>
                    </a:solidFill>
                  </a:tcPr>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81"/>
          <p:cNvSpPr txBox="1"/>
          <p:nvPr>
            <p:ph type="title"/>
          </p:nvPr>
        </p:nvSpPr>
        <p:spPr>
          <a:xfrm>
            <a:off x="271125" y="0"/>
            <a:ext cx="6690300" cy="930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cs-CZ"/>
              <a:t>Veřejné zakázky - fáze VZ a rizika</a:t>
            </a:r>
            <a:endParaRPr/>
          </a:p>
        </p:txBody>
      </p:sp>
      <p:sp>
        <p:nvSpPr>
          <p:cNvPr id="572" name="Google Shape;572;p81"/>
          <p:cNvSpPr/>
          <p:nvPr/>
        </p:nvSpPr>
        <p:spPr>
          <a:xfrm>
            <a:off x="260200" y="2535938"/>
            <a:ext cx="1872900" cy="723000"/>
          </a:xfrm>
          <a:prstGeom prst="chevron">
            <a:avLst>
              <a:gd fmla="val 33473" name="adj"/>
            </a:avLst>
          </a:prstGeom>
          <a:gradFill>
            <a:gsLst>
              <a:gs pos="0">
                <a:srgbClr val="DDDDDD"/>
              </a:gs>
              <a:gs pos="100000">
                <a:srgbClr val="919191"/>
              </a:gs>
            </a:gsLst>
            <a:lin ang="5400012" scaled="0"/>
          </a:gra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rgbClr val="FFFFFF"/>
                </a:solidFill>
                <a:latin typeface="Calibri"/>
                <a:ea typeface="Calibri"/>
                <a:cs typeface="Calibri"/>
                <a:sym typeface="Calibri"/>
              </a:rPr>
              <a:t>Definování potřeby</a:t>
            </a:r>
            <a:endParaRPr b="1">
              <a:solidFill>
                <a:srgbClr val="FFFFFF"/>
              </a:solidFill>
              <a:latin typeface="Calibri"/>
              <a:ea typeface="Calibri"/>
              <a:cs typeface="Calibri"/>
              <a:sym typeface="Calibri"/>
            </a:endParaRPr>
          </a:p>
        </p:txBody>
      </p:sp>
      <p:sp>
        <p:nvSpPr>
          <p:cNvPr id="573" name="Google Shape;573;p81"/>
          <p:cNvSpPr txBox="1"/>
          <p:nvPr/>
        </p:nvSpPr>
        <p:spPr>
          <a:xfrm>
            <a:off x="476500" y="1310344"/>
            <a:ext cx="1440300" cy="766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lang="cs-CZ" sz="1600">
                <a:latin typeface="Calibri"/>
                <a:ea typeface="Calibri"/>
                <a:cs typeface="Calibri"/>
                <a:sym typeface="Calibri"/>
              </a:rPr>
              <a:t>Zbytečný nebo předražený projekt</a:t>
            </a:r>
            <a:endParaRPr b="1" sz="1600">
              <a:latin typeface="Calibri"/>
              <a:ea typeface="Calibri"/>
              <a:cs typeface="Calibri"/>
              <a:sym typeface="Calibri"/>
            </a:endParaRPr>
          </a:p>
        </p:txBody>
      </p:sp>
      <p:sp>
        <p:nvSpPr>
          <p:cNvPr id="574" name="Google Shape;574;p81"/>
          <p:cNvSpPr txBox="1"/>
          <p:nvPr/>
        </p:nvSpPr>
        <p:spPr>
          <a:xfrm>
            <a:off x="2005175" y="1310269"/>
            <a:ext cx="1745700" cy="766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lang="cs-CZ" sz="1600">
                <a:latin typeface="Calibri"/>
                <a:ea typeface="Calibri"/>
                <a:cs typeface="Calibri"/>
                <a:sym typeface="Calibri"/>
              </a:rPr>
              <a:t>Nejasné nebo neadekvátní podmínky = šití zakázek na míru</a:t>
            </a:r>
            <a:endParaRPr b="1" sz="1600">
              <a:latin typeface="Calibri"/>
              <a:ea typeface="Calibri"/>
              <a:cs typeface="Calibri"/>
              <a:sym typeface="Calibri"/>
            </a:endParaRPr>
          </a:p>
        </p:txBody>
      </p:sp>
      <p:sp>
        <p:nvSpPr>
          <p:cNvPr id="575" name="Google Shape;575;p81"/>
          <p:cNvSpPr txBox="1"/>
          <p:nvPr/>
        </p:nvSpPr>
        <p:spPr>
          <a:xfrm>
            <a:off x="3877550" y="1310344"/>
            <a:ext cx="1440300" cy="766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lang="cs-CZ" sz="1600">
                <a:latin typeface="Calibri"/>
                <a:ea typeface="Calibri"/>
                <a:cs typeface="Calibri"/>
                <a:sym typeface="Calibri"/>
              </a:rPr>
              <a:t>Výběr nevýhodné nabídky</a:t>
            </a:r>
            <a:endParaRPr b="1" sz="1600">
              <a:latin typeface="Calibri"/>
              <a:ea typeface="Calibri"/>
              <a:cs typeface="Calibri"/>
              <a:sym typeface="Calibri"/>
            </a:endParaRPr>
          </a:p>
        </p:txBody>
      </p:sp>
      <p:sp>
        <p:nvSpPr>
          <p:cNvPr id="576" name="Google Shape;576;p81"/>
          <p:cNvSpPr txBox="1"/>
          <p:nvPr/>
        </p:nvSpPr>
        <p:spPr>
          <a:xfrm>
            <a:off x="5662950" y="1310344"/>
            <a:ext cx="1440300" cy="766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lang="cs-CZ" sz="1600">
                <a:latin typeface="Calibri"/>
                <a:ea typeface="Calibri"/>
                <a:cs typeface="Calibri"/>
                <a:sym typeface="Calibri"/>
              </a:rPr>
              <a:t>Podjatá kontrola, porušování smlouvy</a:t>
            </a:r>
            <a:endParaRPr b="1" sz="1600">
              <a:latin typeface="Calibri"/>
              <a:ea typeface="Calibri"/>
              <a:cs typeface="Calibri"/>
              <a:sym typeface="Calibri"/>
            </a:endParaRPr>
          </a:p>
        </p:txBody>
      </p:sp>
      <p:sp>
        <p:nvSpPr>
          <p:cNvPr id="577" name="Google Shape;577;p81"/>
          <p:cNvSpPr txBox="1"/>
          <p:nvPr/>
        </p:nvSpPr>
        <p:spPr>
          <a:xfrm>
            <a:off x="7103250" y="1310231"/>
            <a:ext cx="1975800" cy="7662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b="1" lang="cs-CZ" sz="1600">
                <a:latin typeface="Calibri"/>
                <a:ea typeface="Calibri"/>
                <a:cs typeface="Calibri"/>
                <a:sym typeface="Calibri"/>
              </a:rPr>
              <a:t>Předané dílo (služba, produkt) neslouží plně veřejným potřebám</a:t>
            </a:r>
            <a:endParaRPr b="1" sz="1600">
              <a:latin typeface="Calibri"/>
              <a:ea typeface="Calibri"/>
              <a:cs typeface="Calibri"/>
              <a:sym typeface="Calibri"/>
            </a:endParaRPr>
          </a:p>
        </p:txBody>
      </p:sp>
      <p:sp>
        <p:nvSpPr>
          <p:cNvPr id="578" name="Google Shape;578;p81"/>
          <p:cNvSpPr/>
          <p:nvPr/>
        </p:nvSpPr>
        <p:spPr>
          <a:xfrm>
            <a:off x="1016641" y="2151652"/>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579" name="Google Shape;579;p81"/>
          <p:cNvSpPr/>
          <p:nvPr/>
        </p:nvSpPr>
        <p:spPr>
          <a:xfrm>
            <a:off x="2632304" y="2151651"/>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80" name="Google Shape;580;p81"/>
          <p:cNvSpPr/>
          <p:nvPr/>
        </p:nvSpPr>
        <p:spPr>
          <a:xfrm>
            <a:off x="4417702" y="2151650"/>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81" name="Google Shape;581;p81"/>
          <p:cNvSpPr/>
          <p:nvPr/>
        </p:nvSpPr>
        <p:spPr>
          <a:xfrm>
            <a:off x="6203111" y="2151658"/>
            <a:ext cx="360000" cy="374400"/>
          </a:xfrm>
          <a:prstGeom prst="downArrow">
            <a:avLst>
              <a:gd fmla="val 50000" name="adj1"/>
              <a:gd fmla="val 50000" name="adj2"/>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582" name="Google Shape;582;p81"/>
          <p:cNvSpPr/>
          <p:nvPr/>
        </p:nvSpPr>
        <p:spPr>
          <a:xfrm>
            <a:off x="7897709" y="2151650"/>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83" name="Google Shape;583;p81"/>
          <p:cNvSpPr/>
          <p:nvPr/>
        </p:nvSpPr>
        <p:spPr>
          <a:xfrm>
            <a:off x="7263350" y="2535938"/>
            <a:ext cx="1872900" cy="723000"/>
          </a:xfrm>
          <a:prstGeom prst="chevron">
            <a:avLst>
              <a:gd fmla="val 33473" name="adj"/>
            </a:avLst>
          </a:prstGeom>
          <a:gradFill>
            <a:gsLst>
              <a:gs pos="0">
                <a:srgbClr val="DDDDDD"/>
              </a:gs>
              <a:gs pos="100000">
                <a:srgbClr val="919191"/>
              </a:gs>
            </a:gsLst>
            <a:lin ang="5400012" scaled="0"/>
          </a:gra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85000"/>
              </a:lnSpc>
              <a:spcBef>
                <a:spcPts val="0"/>
              </a:spcBef>
              <a:spcAft>
                <a:spcPts val="0"/>
              </a:spcAft>
              <a:buNone/>
            </a:pPr>
            <a:r>
              <a:rPr b="1" lang="cs-CZ">
                <a:solidFill>
                  <a:srgbClr val="FFFFFF"/>
                </a:solidFill>
                <a:latin typeface="Calibri"/>
                <a:ea typeface="Calibri"/>
                <a:cs typeface="Calibri"/>
                <a:sym typeface="Calibri"/>
              </a:rPr>
              <a:t>Ukončení zakázky </a:t>
            </a:r>
            <a:endParaRPr b="1" sz="1400">
              <a:solidFill>
                <a:srgbClr val="FFFFFF"/>
              </a:solidFill>
              <a:latin typeface="Calibri"/>
              <a:ea typeface="Calibri"/>
              <a:cs typeface="Calibri"/>
              <a:sym typeface="Calibri"/>
            </a:endParaRPr>
          </a:p>
        </p:txBody>
      </p:sp>
      <p:sp>
        <p:nvSpPr>
          <p:cNvPr id="584" name="Google Shape;584;p81"/>
          <p:cNvSpPr/>
          <p:nvPr/>
        </p:nvSpPr>
        <p:spPr>
          <a:xfrm>
            <a:off x="3761763" y="2538544"/>
            <a:ext cx="1872900" cy="723000"/>
          </a:xfrm>
          <a:prstGeom prst="chevron">
            <a:avLst>
              <a:gd fmla="val 33473" name="adj"/>
            </a:avLst>
          </a:prstGeom>
          <a:gradFill>
            <a:gsLst>
              <a:gs pos="0">
                <a:srgbClr val="DDDDDD"/>
              </a:gs>
              <a:gs pos="100000">
                <a:srgbClr val="919191"/>
              </a:gs>
            </a:gsLst>
            <a:lin ang="5400012" scaled="0"/>
          </a:gra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rgbClr val="FFFFFF"/>
                </a:solidFill>
                <a:latin typeface="Calibri"/>
                <a:ea typeface="Calibri"/>
                <a:cs typeface="Calibri"/>
                <a:sym typeface="Calibri"/>
              </a:rPr>
              <a:t>Výběr dodavatele</a:t>
            </a:r>
            <a:endParaRPr b="1">
              <a:solidFill>
                <a:srgbClr val="FFFFFF"/>
              </a:solidFill>
              <a:latin typeface="Calibri"/>
              <a:ea typeface="Calibri"/>
              <a:cs typeface="Calibri"/>
              <a:sym typeface="Calibri"/>
            </a:endParaRPr>
          </a:p>
        </p:txBody>
      </p:sp>
      <p:sp>
        <p:nvSpPr>
          <p:cNvPr id="585" name="Google Shape;585;p81"/>
          <p:cNvSpPr/>
          <p:nvPr/>
        </p:nvSpPr>
        <p:spPr>
          <a:xfrm>
            <a:off x="2005175" y="2538563"/>
            <a:ext cx="1872900" cy="723000"/>
          </a:xfrm>
          <a:prstGeom prst="chevron">
            <a:avLst>
              <a:gd fmla="val 33473" name="adj"/>
            </a:avLst>
          </a:prstGeom>
          <a:gradFill>
            <a:gsLst>
              <a:gs pos="0">
                <a:srgbClr val="DDDDDD"/>
              </a:gs>
              <a:gs pos="100000">
                <a:srgbClr val="919191"/>
              </a:gs>
            </a:gsLst>
            <a:lin ang="5400012" scaled="0"/>
          </a:gra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rgbClr val="FFFFFF"/>
                </a:solidFill>
                <a:latin typeface="Calibri"/>
                <a:ea typeface="Calibri"/>
                <a:cs typeface="Calibri"/>
                <a:sym typeface="Calibri"/>
              </a:rPr>
              <a:t>Příprava soutěže</a:t>
            </a:r>
            <a:endParaRPr b="1">
              <a:solidFill>
                <a:srgbClr val="FFFFFF"/>
              </a:solidFill>
              <a:latin typeface="Calibri"/>
              <a:ea typeface="Calibri"/>
              <a:cs typeface="Calibri"/>
              <a:sym typeface="Calibri"/>
            </a:endParaRPr>
          </a:p>
        </p:txBody>
      </p:sp>
      <p:sp>
        <p:nvSpPr>
          <p:cNvPr id="586" name="Google Shape;586;p81"/>
          <p:cNvSpPr/>
          <p:nvPr/>
        </p:nvSpPr>
        <p:spPr>
          <a:xfrm>
            <a:off x="5517091" y="2535938"/>
            <a:ext cx="1872900" cy="723000"/>
          </a:xfrm>
          <a:prstGeom prst="chevron">
            <a:avLst>
              <a:gd fmla="val 33473" name="adj"/>
            </a:avLst>
          </a:prstGeom>
          <a:gradFill>
            <a:gsLst>
              <a:gs pos="0">
                <a:srgbClr val="DDDDDD"/>
              </a:gs>
              <a:gs pos="100000">
                <a:srgbClr val="919191"/>
              </a:gs>
            </a:gsLst>
            <a:lin ang="5400012" scaled="0"/>
          </a:gra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rgbClr val="FFFFFF"/>
                </a:solidFill>
                <a:latin typeface="Calibri"/>
                <a:ea typeface="Calibri"/>
                <a:cs typeface="Calibri"/>
                <a:sym typeface="Calibri"/>
              </a:rPr>
              <a:t>Realizace</a:t>
            </a:r>
            <a:endParaRPr b="1">
              <a:solidFill>
                <a:srgbClr val="FFFFFF"/>
              </a:solidFill>
              <a:latin typeface="Calibri"/>
              <a:ea typeface="Calibri"/>
              <a:cs typeface="Calibri"/>
              <a:sym typeface="Calibri"/>
            </a:endParaRPr>
          </a:p>
        </p:txBody>
      </p:sp>
      <p:sp>
        <p:nvSpPr>
          <p:cNvPr id="587" name="Google Shape;587;p81"/>
          <p:cNvSpPr txBox="1"/>
          <p:nvPr/>
        </p:nvSpPr>
        <p:spPr>
          <a:xfrm>
            <a:off x="476500" y="3490219"/>
            <a:ext cx="1440300" cy="76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FF0000"/>
                </a:solidFill>
                <a:latin typeface="Calibri"/>
                <a:ea typeface="Calibri"/>
                <a:cs typeface="Calibri"/>
                <a:sym typeface="Calibri"/>
              </a:rPr>
              <a:t>Investiční záměr, studie, CBA</a:t>
            </a:r>
            <a:endParaRPr b="1" sz="1600">
              <a:solidFill>
                <a:srgbClr val="FF0000"/>
              </a:solidFill>
              <a:latin typeface="Calibri"/>
              <a:ea typeface="Calibri"/>
              <a:cs typeface="Calibri"/>
              <a:sym typeface="Calibri"/>
            </a:endParaRPr>
          </a:p>
        </p:txBody>
      </p:sp>
      <p:sp>
        <p:nvSpPr>
          <p:cNvPr id="588" name="Google Shape;588;p81"/>
          <p:cNvSpPr txBox="1"/>
          <p:nvPr/>
        </p:nvSpPr>
        <p:spPr>
          <a:xfrm>
            <a:off x="2005175" y="3490225"/>
            <a:ext cx="1707000" cy="76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FF0000"/>
                </a:solidFill>
                <a:latin typeface="Calibri"/>
                <a:ea typeface="Calibri"/>
                <a:cs typeface="Calibri"/>
                <a:sym typeface="Calibri"/>
              </a:rPr>
              <a:t>ZD: druh řízení, kritéria výběru, kvalifikační podmínky, zapojení 3. osob, průzkum trhu</a:t>
            </a:r>
            <a:endParaRPr b="1" sz="1600">
              <a:solidFill>
                <a:srgbClr val="FF0000"/>
              </a:solidFill>
              <a:latin typeface="Calibri"/>
              <a:ea typeface="Calibri"/>
              <a:cs typeface="Calibri"/>
              <a:sym typeface="Calibri"/>
            </a:endParaRPr>
          </a:p>
        </p:txBody>
      </p:sp>
      <p:sp>
        <p:nvSpPr>
          <p:cNvPr id="589" name="Google Shape;589;p81"/>
          <p:cNvSpPr txBox="1"/>
          <p:nvPr/>
        </p:nvSpPr>
        <p:spPr>
          <a:xfrm>
            <a:off x="3978075" y="3490219"/>
            <a:ext cx="1440300" cy="76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FF0000"/>
                </a:solidFill>
                <a:latin typeface="Calibri"/>
                <a:ea typeface="Calibri"/>
                <a:cs typeface="Calibri"/>
                <a:sym typeface="Calibri"/>
              </a:rPr>
              <a:t>Písemná zpráva zadavatele</a:t>
            </a:r>
            <a:endParaRPr b="1" sz="1600">
              <a:solidFill>
                <a:srgbClr val="FF0000"/>
              </a:solidFill>
              <a:latin typeface="Calibri"/>
              <a:ea typeface="Calibri"/>
              <a:cs typeface="Calibri"/>
              <a:sym typeface="Calibri"/>
            </a:endParaRPr>
          </a:p>
        </p:txBody>
      </p:sp>
      <p:sp>
        <p:nvSpPr>
          <p:cNvPr id="590" name="Google Shape;590;p81"/>
          <p:cNvSpPr txBox="1"/>
          <p:nvPr/>
        </p:nvSpPr>
        <p:spPr>
          <a:xfrm>
            <a:off x="5662950" y="3490219"/>
            <a:ext cx="1440300" cy="76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FF0000"/>
                </a:solidFill>
                <a:latin typeface="Calibri"/>
                <a:ea typeface="Calibri"/>
                <a:cs typeface="Calibri"/>
                <a:sym typeface="Calibri"/>
              </a:rPr>
              <a:t>Smlouva + dodatky, změnové listy, faktury, práce TDI,systém kontroly</a:t>
            </a:r>
            <a:endParaRPr b="1" sz="1600">
              <a:solidFill>
                <a:srgbClr val="FF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600">
              <a:latin typeface="Calibri"/>
              <a:ea typeface="Calibri"/>
              <a:cs typeface="Calibri"/>
              <a:sym typeface="Calibri"/>
            </a:endParaRPr>
          </a:p>
        </p:txBody>
      </p:sp>
      <p:sp>
        <p:nvSpPr>
          <p:cNvPr id="591" name="Google Shape;591;p81"/>
          <p:cNvSpPr txBox="1"/>
          <p:nvPr/>
        </p:nvSpPr>
        <p:spPr>
          <a:xfrm>
            <a:off x="7246425" y="3490225"/>
            <a:ext cx="1832700" cy="76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FF0000"/>
                </a:solidFill>
                <a:latin typeface="Calibri"/>
                <a:ea typeface="Calibri"/>
                <a:cs typeface="Calibri"/>
                <a:sym typeface="Calibri"/>
              </a:rPr>
              <a:t>Předávací protokoly, vymáhání sml. pokut, plnění záruk, vyhodnocení dopadu výdaje</a:t>
            </a:r>
            <a:endParaRPr b="1" sz="1600">
              <a:solidFill>
                <a:srgbClr val="FF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600">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82"/>
          <p:cNvSpPr/>
          <p:nvPr/>
        </p:nvSpPr>
        <p:spPr>
          <a:xfrm>
            <a:off x="260200" y="1545338"/>
            <a:ext cx="1872900" cy="723000"/>
          </a:xfrm>
          <a:prstGeom prst="chevron">
            <a:avLst>
              <a:gd fmla="val 33473" name="adj"/>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sz="1400">
                <a:solidFill>
                  <a:schemeClr val="lt1"/>
                </a:solidFill>
                <a:latin typeface="Calibri"/>
                <a:ea typeface="Calibri"/>
                <a:cs typeface="Calibri"/>
                <a:sym typeface="Calibri"/>
              </a:rPr>
              <a:t>Definování potřeby</a:t>
            </a:r>
            <a:endParaRPr b="1" sz="1400">
              <a:solidFill>
                <a:schemeClr val="lt1"/>
              </a:solidFill>
              <a:latin typeface="Calibri"/>
              <a:ea typeface="Calibri"/>
              <a:cs typeface="Calibri"/>
              <a:sym typeface="Calibri"/>
            </a:endParaRPr>
          </a:p>
        </p:txBody>
      </p:sp>
      <p:sp>
        <p:nvSpPr>
          <p:cNvPr id="597" name="Google Shape;597;p82"/>
          <p:cNvSpPr txBox="1"/>
          <p:nvPr/>
        </p:nvSpPr>
        <p:spPr>
          <a:xfrm>
            <a:off x="476500" y="319744"/>
            <a:ext cx="1440300" cy="7662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b="1" lang="cs-CZ" sz="1600">
                <a:solidFill>
                  <a:srgbClr val="FF0000"/>
                </a:solidFill>
                <a:latin typeface="Calibri"/>
                <a:ea typeface="Calibri"/>
                <a:cs typeface="Calibri"/>
                <a:sym typeface="Calibri"/>
              </a:rPr>
              <a:t>Zbytečný nebo předražený projekt</a:t>
            </a:r>
            <a:endParaRPr b="1" sz="1600">
              <a:solidFill>
                <a:srgbClr val="FF0000"/>
              </a:solidFill>
              <a:latin typeface="Calibri"/>
              <a:ea typeface="Calibri"/>
              <a:cs typeface="Calibri"/>
              <a:sym typeface="Calibri"/>
            </a:endParaRPr>
          </a:p>
        </p:txBody>
      </p:sp>
      <p:sp>
        <p:nvSpPr>
          <p:cNvPr id="598" name="Google Shape;598;p82"/>
          <p:cNvSpPr txBox="1"/>
          <p:nvPr/>
        </p:nvSpPr>
        <p:spPr>
          <a:xfrm>
            <a:off x="2005175" y="39362"/>
            <a:ext cx="1745700" cy="76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cs-CZ" sz="1600">
                <a:solidFill>
                  <a:srgbClr val="CCCCCC"/>
                </a:solidFill>
                <a:latin typeface="Calibri"/>
                <a:ea typeface="Calibri"/>
                <a:cs typeface="Calibri"/>
                <a:sym typeface="Calibri"/>
              </a:rPr>
              <a:t>Nejasné nebo neadekvátní podmínky = šití zakázek na míru</a:t>
            </a:r>
            <a:endParaRPr b="1" sz="1600">
              <a:solidFill>
                <a:srgbClr val="CCCCCC"/>
              </a:solidFill>
              <a:latin typeface="Calibri"/>
              <a:ea typeface="Calibri"/>
              <a:cs typeface="Calibri"/>
              <a:sym typeface="Calibri"/>
            </a:endParaRPr>
          </a:p>
        </p:txBody>
      </p:sp>
      <p:sp>
        <p:nvSpPr>
          <p:cNvPr id="599" name="Google Shape;599;p82"/>
          <p:cNvSpPr txBox="1"/>
          <p:nvPr/>
        </p:nvSpPr>
        <p:spPr>
          <a:xfrm>
            <a:off x="3877550" y="319744"/>
            <a:ext cx="1440300" cy="7662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b="1" lang="cs-CZ" sz="1600">
                <a:solidFill>
                  <a:srgbClr val="CCCCCC"/>
                </a:solidFill>
                <a:latin typeface="Calibri"/>
                <a:ea typeface="Calibri"/>
                <a:cs typeface="Calibri"/>
                <a:sym typeface="Calibri"/>
              </a:rPr>
              <a:t>Výběr nevýhodné nabídky</a:t>
            </a:r>
            <a:endParaRPr b="1" sz="1600">
              <a:solidFill>
                <a:srgbClr val="CCCCCC"/>
              </a:solidFill>
              <a:latin typeface="Calibri"/>
              <a:ea typeface="Calibri"/>
              <a:cs typeface="Calibri"/>
              <a:sym typeface="Calibri"/>
            </a:endParaRPr>
          </a:p>
        </p:txBody>
      </p:sp>
      <p:sp>
        <p:nvSpPr>
          <p:cNvPr id="600" name="Google Shape;600;p82"/>
          <p:cNvSpPr txBox="1"/>
          <p:nvPr/>
        </p:nvSpPr>
        <p:spPr>
          <a:xfrm>
            <a:off x="5662950" y="91144"/>
            <a:ext cx="1440300" cy="76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cs-CZ" sz="1600">
                <a:solidFill>
                  <a:srgbClr val="CCCCCC"/>
                </a:solidFill>
                <a:latin typeface="Calibri"/>
                <a:ea typeface="Calibri"/>
                <a:cs typeface="Calibri"/>
                <a:sym typeface="Calibri"/>
              </a:rPr>
              <a:t>Podjatá kontrola, porušování smlouvy</a:t>
            </a:r>
            <a:endParaRPr b="1" sz="1600">
              <a:solidFill>
                <a:srgbClr val="CCCCCC"/>
              </a:solidFill>
              <a:latin typeface="Calibri"/>
              <a:ea typeface="Calibri"/>
              <a:cs typeface="Calibri"/>
              <a:sym typeface="Calibri"/>
            </a:endParaRPr>
          </a:p>
        </p:txBody>
      </p:sp>
      <p:sp>
        <p:nvSpPr>
          <p:cNvPr id="601" name="Google Shape;601;p82"/>
          <p:cNvSpPr txBox="1"/>
          <p:nvPr/>
        </p:nvSpPr>
        <p:spPr>
          <a:xfrm>
            <a:off x="7103250" y="319631"/>
            <a:ext cx="1975800" cy="7662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b="1" lang="cs-CZ" sz="1600">
                <a:solidFill>
                  <a:srgbClr val="CCCCCC"/>
                </a:solidFill>
                <a:latin typeface="Calibri"/>
                <a:ea typeface="Calibri"/>
                <a:cs typeface="Calibri"/>
                <a:sym typeface="Calibri"/>
              </a:rPr>
              <a:t>Předané dílo (služba, produkt) neslouží plně veřejným potřebám</a:t>
            </a:r>
            <a:endParaRPr b="1" sz="1600">
              <a:solidFill>
                <a:srgbClr val="CCCCCC"/>
              </a:solidFill>
              <a:latin typeface="Calibri"/>
              <a:ea typeface="Calibri"/>
              <a:cs typeface="Calibri"/>
              <a:sym typeface="Calibri"/>
            </a:endParaRPr>
          </a:p>
        </p:txBody>
      </p:sp>
      <p:sp>
        <p:nvSpPr>
          <p:cNvPr id="602" name="Google Shape;602;p82"/>
          <p:cNvSpPr/>
          <p:nvPr/>
        </p:nvSpPr>
        <p:spPr>
          <a:xfrm>
            <a:off x="1016641" y="1161052"/>
            <a:ext cx="360000" cy="374400"/>
          </a:xfrm>
          <a:prstGeom prst="downArrow">
            <a:avLst>
              <a:gd fmla="val 50000" name="adj1"/>
              <a:gd fmla="val 50000" name="adj2"/>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3" name="Google Shape;603;p82"/>
          <p:cNvSpPr/>
          <p:nvPr/>
        </p:nvSpPr>
        <p:spPr>
          <a:xfrm>
            <a:off x="2632304" y="1161051"/>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4" name="Google Shape;604;p82"/>
          <p:cNvSpPr/>
          <p:nvPr/>
        </p:nvSpPr>
        <p:spPr>
          <a:xfrm>
            <a:off x="4417702" y="1161050"/>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5" name="Google Shape;605;p82"/>
          <p:cNvSpPr/>
          <p:nvPr/>
        </p:nvSpPr>
        <p:spPr>
          <a:xfrm>
            <a:off x="6203111" y="1161058"/>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6" name="Google Shape;606;p82"/>
          <p:cNvSpPr/>
          <p:nvPr/>
        </p:nvSpPr>
        <p:spPr>
          <a:xfrm>
            <a:off x="7897709" y="1161050"/>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7" name="Google Shape;607;p82"/>
          <p:cNvSpPr/>
          <p:nvPr/>
        </p:nvSpPr>
        <p:spPr>
          <a:xfrm>
            <a:off x="7263350" y="1545338"/>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1"/>
              </a:buClr>
              <a:buFont typeface="Arial"/>
              <a:buNone/>
            </a:pPr>
            <a:r>
              <a:rPr b="1" lang="cs-CZ">
                <a:solidFill>
                  <a:schemeClr val="lt1"/>
                </a:solidFill>
                <a:latin typeface="Calibri"/>
                <a:ea typeface="Calibri"/>
                <a:cs typeface="Calibri"/>
                <a:sym typeface="Calibri"/>
              </a:rPr>
              <a:t>Ukončení zakázky </a:t>
            </a:r>
            <a:endParaRPr b="1" sz="1400">
              <a:solidFill>
                <a:schemeClr val="lt1"/>
              </a:solidFill>
              <a:latin typeface="Calibri"/>
              <a:ea typeface="Calibri"/>
              <a:cs typeface="Calibri"/>
              <a:sym typeface="Calibri"/>
            </a:endParaRPr>
          </a:p>
        </p:txBody>
      </p:sp>
      <p:sp>
        <p:nvSpPr>
          <p:cNvPr id="608" name="Google Shape;608;p82"/>
          <p:cNvSpPr/>
          <p:nvPr/>
        </p:nvSpPr>
        <p:spPr>
          <a:xfrm>
            <a:off x="5488925" y="1547944"/>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chemeClr val="lt1"/>
                </a:solidFill>
                <a:latin typeface="Calibri"/>
                <a:ea typeface="Calibri"/>
                <a:cs typeface="Calibri"/>
                <a:sym typeface="Calibri"/>
              </a:rPr>
              <a:t>Realizace</a:t>
            </a:r>
            <a:endParaRPr b="1" sz="1400">
              <a:solidFill>
                <a:schemeClr val="lt1"/>
              </a:solidFill>
              <a:latin typeface="Calibri"/>
              <a:ea typeface="Calibri"/>
              <a:cs typeface="Calibri"/>
              <a:sym typeface="Calibri"/>
            </a:endParaRPr>
          </a:p>
        </p:txBody>
      </p:sp>
      <p:sp>
        <p:nvSpPr>
          <p:cNvPr id="609" name="Google Shape;609;p82"/>
          <p:cNvSpPr/>
          <p:nvPr/>
        </p:nvSpPr>
        <p:spPr>
          <a:xfrm>
            <a:off x="3761763" y="1547944"/>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1"/>
              </a:buClr>
              <a:buFont typeface="Arial"/>
              <a:buNone/>
            </a:pPr>
            <a:r>
              <a:rPr b="1" lang="cs-CZ">
                <a:solidFill>
                  <a:schemeClr val="lt1"/>
                </a:solidFill>
                <a:latin typeface="Calibri"/>
                <a:ea typeface="Calibri"/>
                <a:cs typeface="Calibri"/>
                <a:sym typeface="Calibri"/>
              </a:rPr>
              <a:t>Výběr dodavatele</a:t>
            </a:r>
            <a:endParaRPr b="1" sz="1400">
              <a:solidFill>
                <a:schemeClr val="lt1"/>
              </a:solidFill>
              <a:latin typeface="Calibri"/>
              <a:ea typeface="Calibri"/>
              <a:cs typeface="Calibri"/>
              <a:sym typeface="Calibri"/>
            </a:endParaRPr>
          </a:p>
        </p:txBody>
      </p:sp>
      <p:sp>
        <p:nvSpPr>
          <p:cNvPr id="610" name="Google Shape;610;p82"/>
          <p:cNvSpPr/>
          <p:nvPr/>
        </p:nvSpPr>
        <p:spPr>
          <a:xfrm>
            <a:off x="2005175" y="1547963"/>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1"/>
              </a:buClr>
              <a:buFont typeface="Arial"/>
              <a:buNone/>
            </a:pPr>
            <a:r>
              <a:rPr b="1" lang="cs-CZ">
                <a:solidFill>
                  <a:schemeClr val="lt1"/>
                </a:solidFill>
                <a:latin typeface="Calibri"/>
                <a:ea typeface="Calibri"/>
                <a:cs typeface="Calibri"/>
                <a:sym typeface="Calibri"/>
              </a:rPr>
              <a:t>Příprava</a:t>
            </a:r>
            <a:r>
              <a:rPr b="1" lang="cs-CZ" sz="900">
                <a:solidFill>
                  <a:schemeClr val="lt1"/>
                </a:solidFill>
                <a:latin typeface="Calibri"/>
                <a:ea typeface="Calibri"/>
                <a:cs typeface="Calibri"/>
                <a:sym typeface="Calibri"/>
              </a:rPr>
              <a:t> </a:t>
            </a:r>
            <a:r>
              <a:rPr b="1" lang="cs-CZ">
                <a:solidFill>
                  <a:schemeClr val="lt1"/>
                </a:solidFill>
                <a:latin typeface="Calibri"/>
                <a:ea typeface="Calibri"/>
                <a:cs typeface="Calibri"/>
                <a:sym typeface="Calibri"/>
              </a:rPr>
              <a:t>soutěže</a:t>
            </a:r>
            <a:endParaRPr b="1" sz="1400">
              <a:solidFill>
                <a:schemeClr val="lt1"/>
              </a:solidFill>
              <a:latin typeface="Calibri"/>
              <a:ea typeface="Calibri"/>
              <a:cs typeface="Calibri"/>
              <a:sym typeface="Calibri"/>
            </a:endParaRPr>
          </a:p>
        </p:txBody>
      </p:sp>
      <p:sp>
        <p:nvSpPr>
          <p:cNvPr id="611" name="Google Shape;611;p82"/>
          <p:cNvSpPr txBox="1"/>
          <p:nvPr/>
        </p:nvSpPr>
        <p:spPr>
          <a:xfrm>
            <a:off x="476500" y="2390762"/>
            <a:ext cx="1440300" cy="76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cs-CZ" sz="1300">
                <a:solidFill>
                  <a:srgbClr val="FF0000"/>
                </a:solidFill>
                <a:latin typeface="Calibri"/>
                <a:ea typeface="Calibri"/>
                <a:cs typeface="Calibri"/>
                <a:sym typeface="Calibri"/>
              </a:rPr>
              <a:t>Investiční záměr, studie, CBA</a:t>
            </a:r>
            <a:endParaRPr b="1" sz="1300">
              <a:solidFill>
                <a:srgbClr val="FF0000"/>
              </a:solidFill>
              <a:latin typeface="Calibri"/>
              <a:ea typeface="Calibri"/>
              <a:cs typeface="Calibri"/>
              <a:sym typeface="Calibri"/>
            </a:endParaRPr>
          </a:p>
        </p:txBody>
      </p:sp>
      <p:sp>
        <p:nvSpPr>
          <p:cNvPr id="612" name="Google Shape;612;p82"/>
          <p:cNvSpPr txBox="1"/>
          <p:nvPr/>
        </p:nvSpPr>
        <p:spPr>
          <a:xfrm>
            <a:off x="476500" y="3609950"/>
            <a:ext cx="3336300" cy="10110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b="1" lang="cs-CZ" sz="1300">
                <a:solidFill>
                  <a:schemeClr val="dk1"/>
                </a:solidFill>
                <a:latin typeface="Calibri"/>
                <a:ea typeface="Calibri"/>
                <a:cs typeface="Calibri"/>
                <a:sym typeface="Calibri"/>
              </a:rPr>
              <a:t>D1 - 136 Říkovice - Přerov</a:t>
            </a:r>
            <a:endParaRPr b="1" sz="13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b="1" lang="cs-CZ" sz="1300">
                <a:solidFill>
                  <a:schemeClr val="dk1"/>
                </a:solidFill>
                <a:latin typeface="Calibri"/>
                <a:ea typeface="Calibri"/>
                <a:cs typeface="Calibri"/>
                <a:sym typeface="Calibri"/>
              </a:rPr>
              <a:t>Magnetické resonance</a:t>
            </a:r>
            <a:endParaRPr b="1" sz="13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b="1" lang="cs-CZ" sz="1300">
                <a:solidFill>
                  <a:schemeClr val="dk1"/>
                </a:solidFill>
                <a:latin typeface="Calibri"/>
                <a:ea typeface="Calibri"/>
                <a:cs typeface="Calibri"/>
                <a:sym typeface="Calibri"/>
              </a:rPr>
              <a:t>Studie na nesmysly</a:t>
            </a:r>
            <a:endParaRPr b="1" sz="13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83"/>
          <p:cNvSpPr txBox="1"/>
          <p:nvPr/>
        </p:nvSpPr>
        <p:spPr>
          <a:xfrm>
            <a:off x="3877550" y="472144"/>
            <a:ext cx="1440300" cy="7662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b="1" lang="cs-CZ" sz="1600">
                <a:solidFill>
                  <a:srgbClr val="CCCCCC"/>
                </a:solidFill>
                <a:latin typeface="Calibri"/>
                <a:ea typeface="Calibri"/>
                <a:cs typeface="Calibri"/>
                <a:sym typeface="Calibri"/>
              </a:rPr>
              <a:t>Výběr nevýhodné nabídky</a:t>
            </a:r>
            <a:endParaRPr b="1" sz="1600">
              <a:solidFill>
                <a:srgbClr val="CCCCCC"/>
              </a:solidFill>
              <a:latin typeface="Calibri"/>
              <a:ea typeface="Calibri"/>
              <a:cs typeface="Calibri"/>
              <a:sym typeface="Calibri"/>
            </a:endParaRPr>
          </a:p>
        </p:txBody>
      </p:sp>
      <p:sp>
        <p:nvSpPr>
          <p:cNvPr id="618" name="Google Shape;618;p83"/>
          <p:cNvSpPr txBox="1"/>
          <p:nvPr/>
        </p:nvSpPr>
        <p:spPr>
          <a:xfrm>
            <a:off x="5662950" y="167344"/>
            <a:ext cx="1440300" cy="76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cs-CZ" sz="1600">
                <a:solidFill>
                  <a:srgbClr val="CCCCCC"/>
                </a:solidFill>
                <a:latin typeface="Calibri"/>
                <a:ea typeface="Calibri"/>
                <a:cs typeface="Calibri"/>
                <a:sym typeface="Calibri"/>
              </a:rPr>
              <a:t>Podjatá kontrola, porušování smlouvy</a:t>
            </a:r>
            <a:endParaRPr b="1" sz="1600">
              <a:solidFill>
                <a:srgbClr val="CCCCCC"/>
              </a:solidFill>
              <a:latin typeface="Calibri"/>
              <a:ea typeface="Calibri"/>
              <a:cs typeface="Calibri"/>
              <a:sym typeface="Calibri"/>
            </a:endParaRPr>
          </a:p>
        </p:txBody>
      </p:sp>
      <p:sp>
        <p:nvSpPr>
          <p:cNvPr id="619" name="Google Shape;619;p83"/>
          <p:cNvSpPr txBox="1"/>
          <p:nvPr/>
        </p:nvSpPr>
        <p:spPr>
          <a:xfrm>
            <a:off x="7103250" y="472031"/>
            <a:ext cx="1975800" cy="7662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b="1" lang="cs-CZ" sz="1600">
                <a:solidFill>
                  <a:srgbClr val="CCCCCC"/>
                </a:solidFill>
                <a:latin typeface="Calibri"/>
                <a:ea typeface="Calibri"/>
                <a:cs typeface="Calibri"/>
                <a:sym typeface="Calibri"/>
              </a:rPr>
              <a:t>Předané dílo (služba, produkt) neslouží plně veřejným potřebám</a:t>
            </a:r>
            <a:endParaRPr b="1" sz="1600">
              <a:solidFill>
                <a:srgbClr val="CCCCCC"/>
              </a:solidFill>
              <a:latin typeface="Calibri"/>
              <a:ea typeface="Calibri"/>
              <a:cs typeface="Calibri"/>
              <a:sym typeface="Calibri"/>
            </a:endParaRPr>
          </a:p>
        </p:txBody>
      </p:sp>
      <p:sp>
        <p:nvSpPr>
          <p:cNvPr id="620" name="Google Shape;620;p83"/>
          <p:cNvSpPr/>
          <p:nvPr/>
        </p:nvSpPr>
        <p:spPr>
          <a:xfrm>
            <a:off x="4417702" y="1313450"/>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1" name="Google Shape;621;p83"/>
          <p:cNvSpPr/>
          <p:nvPr/>
        </p:nvSpPr>
        <p:spPr>
          <a:xfrm>
            <a:off x="6203111" y="1313458"/>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2" name="Google Shape;622;p83"/>
          <p:cNvSpPr/>
          <p:nvPr/>
        </p:nvSpPr>
        <p:spPr>
          <a:xfrm>
            <a:off x="7897709" y="1313450"/>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3" name="Google Shape;623;p83"/>
          <p:cNvSpPr/>
          <p:nvPr/>
        </p:nvSpPr>
        <p:spPr>
          <a:xfrm>
            <a:off x="7263350" y="1697738"/>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1"/>
              </a:buClr>
              <a:buFont typeface="Arial"/>
              <a:buNone/>
            </a:pPr>
            <a:r>
              <a:rPr b="1" lang="cs-CZ">
                <a:solidFill>
                  <a:schemeClr val="lt1"/>
                </a:solidFill>
                <a:latin typeface="Calibri"/>
                <a:ea typeface="Calibri"/>
                <a:cs typeface="Calibri"/>
                <a:sym typeface="Calibri"/>
              </a:rPr>
              <a:t>Ukončení zakázky </a:t>
            </a:r>
            <a:endParaRPr b="1" sz="1400">
              <a:solidFill>
                <a:schemeClr val="lt1"/>
              </a:solidFill>
              <a:latin typeface="Calibri"/>
              <a:ea typeface="Calibri"/>
              <a:cs typeface="Calibri"/>
              <a:sym typeface="Calibri"/>
            </a:endParaRPr>
          </a:p>
        </p:txBody>
      </p:sp>
      <p:sp>
        <p:nvSpPr>
          <p:cNvPr id="624" name="Google Shape;624;p83"/>
          <p:cNvSpPr/>
          <p:nvPr/>
        </p:nvSpPr>
        <p:spPr>
          <a:xfrm>
            <a:off x="5488925" y="1700344"/>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chemeClr val="lt1"/>
                </a:solidFill>
                <a:latin typeface="Calibri"/>
                <a:ea typeface="Calibri"/>
                <a:cs typeface="Calibri"/>
                <a:sym typeface="Calibri"/>
              </a:rPr>
              <a:t>Realizace</a:t>
            </a:r>
            <a:endParaRPr b="1" sz="1400">
              <a:solidFill>
                <a:schemeClr val="lt1"/>
              </a:solidFill>
              <a:latin typeface="Calibri"/>
              <a:ea typeface="Calibri"/>
              <a:cs typeface="Calibri"/>
              <a:sym typeface="Calibri"/>
            </a:endParaRPr>
          </a:p>
        </p:txBody>
      </p:sp>
      <p:sp>
        <p:nvSpPr>
          <p:cNvPr id="625" name="Google Shape;625;p83"/>
          <p:cNvSpPr/>
          <p:nvPr/>
        </p:nvSpPr>
        <p:spPr>
          <a:xfrm>
            <a:off x="3761763" y="1700344"/>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85000"/>
              </a:lnSpc>
              <a:spcBef>
                <a:spcPts val="0"/>
              </a:spcBef>
              <a:spcAft>
                <a:spcPts val="0"/>
              </a:spcAft>
              <a:buClr>
                <a:schemeClr val="dk1"/>
              </a:buClr>
              <a:buFont typeface="Arial"/>
              <a:buNone/>
            </a:pPr>
            <a:r>
              <a:rPr b="1" lang="cs-CZ">
                <a:solidFill>
                  <a:schemeClr val="lt1"/>
                </a:solidFill>
                <a:latin typeface="Calibri"/>
                <a:ea typeface="Calibri"/>
                <a:cs typeface="Calibri"/>
                <a:sym typeface="Calibri"/>
              </a:rPr>
              <a:t>Výběr dodavatele</a:t>
            </a:r>
            <a:endParaRPr b="1" sz="1400">
              <a:solidFill>
                <a:schemeClr val="lt1"/>
              </a:solidFill>
              <a:latin typeface="Calibri"/>
              <a:ea typeface="Calibri"/>
              <a:cs typeface="Calibri"/>
              <a:sym typeface="Calibri"/>
            </a:endParaRPr>
          </a:p>
        </p:txBody>
      </p:sp>
      <p:sp>
        <p:nvSpPr>
          <p:cNvPr id="626" name="Google Shape;626;p83"/>
          <p:cNvSpPr txBox="1"/>
          <p:nvPr/>
        </p:nvSpPr>
        <p:spPr>
          <a:xfrm>
            <a:off x="2005175" y="472069"/>
            <a:ext cx="1745700" cy="766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FF0000"/>
                </a:solidFill>
                <a:latin typeface="Calibri"/>
                <a:ea typeface="Calibri"/>
                <a:cs typeface="Calibri"/>
                <a:sym typeface="Calibri"/>
              </a:rPr>
              <a:t>Nejasné nebo neadekvátní podmínky = šití zakázek na míru</a:t>
            </a:r>
            <a:endParaRPr b="1" sz="1600">
              <a:solidFill>
                <a:srgbClr val="FF0000"/>
              </a:solidFill>
              <a:latin typeface="Calibri"/>
              <a:ea typeface="Calibri"/>
              <a:cs typeface="Calibri"/>
              <a:sym typeface="Calibri"/>
            </a:endParaRPr>
          </a:p>
        </p:txBody>
      </p:sp>
      <p:sp>
        <p:nvSpPr>
          <p:cNvPr id="627" name="Google Shape;627;p83"/>
          <p:cNvSpPr/>
          <p:nvPr/>
        </p:nvSpPr>
        <p:spPr>
          <a:xfrm>
            <a:off x="2632304" y="1313451"/>
            <a:ext cx="360000" cy="374400"/>
          </a:xfrm>
          <a:prstGeom prst="downArrow">
            <a:avLst>
              <a:gd fmla="val 50000" name="adj1"/>
              <a:gd fmla="val 50000" name="adj2"/>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chemeClr val="lt1"/>
              </a:solidFill>
              <a:latin typeface="Calibri"/>
              <a:ea typeface="Calibri"/>
              <a:cs typeface="Calibri"/>
              <a:sym typeface="Calibri"/>
            </a:endParaRPr>
          </a:p>
        </p:txBody>
      </p:sp>
      <p:sp>
        <p:nvSpPr>
          <p:cNvPr id="628" name="Google Shape;628;p83"/>
          <p:cNvSpPr/>
          <p:nvPr/>
        </p:nvSpPr>
        <p:spPr>
          <a:xfrm>
            <a:off x="2005175" y="1700363"/>
            <a:ext cx="1872900" cy="723000"/>
          </a:xfrm>
          <a:prstGeom prst="chevron">
            <a:avLst>
              <a:gd fmla="val 33473" name="adj"/>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chemeClr val="lt1"/>
                </a:solidFill>
                <a:latin typeface="Calibri"/>
                <a:ea typeface="Calibri"/>
                <a:cs typeface="Calibri"/>
                <a:sym typeface="Calibri"/>
              </a:rPr>
              <a:t>Příprava soutěže</a:t>
            </a:r>
            <a:endParaRPr b="1">
              <a:solidFill>
                <a:schemeClr val="lt1"/>
              </a:solidFill>
              <a:latin typeface="Calibri"/>
              <a:ea typeface="Calibri"/>
              <a:cs typeface="Calibri"/>
              <a:sym typeface="Calibri"/>
            </a:endParaRPr>
          </a:p>
        </p:txBody>
      </p:sp>
      <p:sp>
        <p:nvSpPr>
          <p:cNvPr id="629" name="Google Shape;629;p83"/>
          <p:cNvSpPr/>
          <p:nvPr/>
        </p:nvSpPr>
        <p:spPr>
          <a:xfrm>
            <a:off x="260200" y="1697738"/>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chemeClr val="lt1"/>
                </a:solidFill>
                <a:latin typeface="Calibri"/>
                <a:ea typeface="Calibri"/>
                <a:cs typeface="Calibri"/>
                <a:sym typeface="Calibri"/>
              </a:rPr>
              <a:t>Definování potřeby</a:t>
            </a:r>
            <a:endParaRPr b="1">
              <a:solidFill>
                <a:schemeClr val="lt1"/>
              </a:solidFill>
              <a:latin typeface="Calibri"/>
              <a:ea typeface="Calibri"/>
              <a:cs typeface="Calibri"/>
              <a:sym typeface="Calibri"/>
            </a:endParaRPr>
          </a:p>
        </p:txBody>
      </p:sp>
      <p:sp>
        <p:nvSpPr>
          <p:cNvPr id="630" name="Google Shape;630;p83"/>
          <p:cNvSpPr txBox="1"/>
          <p:nvPr/>
        </p:nvSpPr>
        <p:spPr>
          <a:xfrm>
            <a:off x="476500" y="472144"/>
            <a:ext cx="1440300" cy="766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CCCCCC"/>
                </a:solidFill>
                <a:latin typeface="Calibri"/>
                <a:ea typeface="Calibri"/>
                <a:cs typeface="Calibri"/>
                <a:sym typeface="Calibri"/>
              </a:rPr>
              <a:t>Zbytečný nebo předražený projekt</a:t>
            </a:r>
            <a:endParaRPr b="1" sz="1600">
              <a:solidFill>
                <a:srgbClr val="FF0000"/>
              </a:solidFill>
              <a:latin typeface="Calibri"/>
              <a:ea typeface="Calibri"/>
              <a:cs typeface="Calibri"/>
              <a:sym typeface="Calibri"/>
            </a:endParaRPr>
          </a:p>
        </p:txBody>
      </p:sp>
      <p:sp>
        <p:nvSpPr>
          <p:cNvPr id="631" name="Google Shape;631;p83"/>
          <p:cNvSpPr/>
          <p:nvPr/>
        </p:nvSpPr>
        <p:spPr>
          <a:xfrm>
            <a:off x="1016641" y="1313452"/>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chemeClr val="lt1"/>
              </a:solidFill>
              <a:latin typeface="Calibri"/>
              <a:ea typeface="Calibri"/>
              <a:cs typeface="Calibri"/>
              <a:sym typeface="Calibri"/>
            </a:endParaRPr>
          </a:p>
        </p:txBody>
      </p:sp>
      <p:sp>
        <p:nvSpPr>
          <p:cNvPr id="632" name="Google Shape;632;p83"/>
          <p:cNvSpPr txBox="1"/>
          <p:nvPr/>
        </p:nvSpPr>
        <p:spPr>
          <a:xfrm>
            <a:off x="2157875" y="2466950"/>
            <a:ext cx="2202000" cy="76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cs-CZ" sz="1300">
                <a:solidFill>
                  <a:srgbClr val="FF0000"/>
                </a:solidFill>
                <a:latin typeface="Calibri"/>
                <a:ea typeface="Calibri"/>
                <a:cs typeface="Calibri"/>
                <a:sym typeface="Calibri"/>
              </a:rPr>
              <a:t>ZD: druh řízení, kritéria výběru, kvalifikační podmínky, zapojení 3. osob, průzkum trhu</a:t>
            </a:r>
            <a:endParaRPr b="1" sz="1300">
              <a:solidFill>
                <a:srgbClr val="FF0000"/>
              </a:solidFill>
              <a:latin typeface="Calibri"/>
              <a:ea typeface="Calibri"/>
              <a:cs typeface="Calibri"/>
              <a:sym typeface="Calibri"/>
            </a:endParaRPr>
          </a:p>
        </p:txBody>
      </p:sp>
      <p:sp>
        <p:nvSpPr>
          <p:cNvPr id="633" name="Google Shape;633;p83"/>
          <p:cNvSpPr txBox="1"/>
          <p:nvPr/>
        </p:nvSpPr>
        <p:spPr>
          <a:xfrm>
            <a:off x="2157875" y="3422175"/>
            <a:ext cx="3336300" cy="7662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cs-CZ" sz="1300">
                <a:solidFill>
                  <a:schemeClr val="dk1"/>
                </a:solidFill>
                <a:latin typeface="Calibri"/>
                <a:ea typeface="Calibri"/>
                <a:cs typeface="Calibri"/>
                <a:sym typeface="Calibri"/>
              </a:rPr>
              <a:t>Vánoční zadávání</a:t>
            </a:r>
            <a:endParaRPr b="1" sz="13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b="1" lang="cs-CZ" sz="1300">
                <a:solidFill>
                  <a:schemeClr val="dk1"/>
                </a:solidFill>
                <a:latin typeface="Calibri"/>
                <a:ea typeface="Calibri"/>
                <a:cs typeface="Calibri"/>
                <a:sym typeface="Calibri"/>
              </a:rPr>
              <a:t>“Jednohubky” (Třebíč)</a:t>
            </a:r>
            <a:endParaRPr b="1" sz="13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b="1" lang="cs-CZ" sz="1300">
                <a:solidFill>
                  <a:schemeClr val="dk1"/>
                </a:solidFill>
                <a:latin typeface="Calibri"/>
                <a:ea typeface="Calibri"/>
                <a:cs typeface="Calibri"/>
                <a:sym typeface="Calibri"/>
              </a:rPr>
              <a:t>Dělení zakázek</a:t>
            </a:r>
            <a:endParaRPr b="1" sz="13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b="1" lang="cs-CZ" sz="1300">
                <a:solidFill>
                  <a:schemeClr val="dk1"/>
                </a:solidFill>
                <a:latin typeface="Calibri"/>
                <a:ea typeface="Calibri"/>
                <a:cs typeface="Calibri"/>
                <a:sym typeface="Calibri"/>
              </a:rPr>
              <a:t>Nákupy léků (v minulosti)</a:t>
            </a:r>
            <a:endParaRPr b="1" sz="13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b="1" lang="cs-CZ" sz="1300">
                <a:solidFill>
                  <a:schemeClr val="dk1"/>
                </a:solidFill>
                <a:latin typeface="Calibri"/>
                <a:ea typeface="Calibri"/>
                <a:cs typeface="Calibri"/>
                <a:sym typeface="Calibri"/>
              </a:rPr>
              <a:t>Zneužití výjimek (havarijní stavy mostů)</a:t>
            </a:r>
            <a:endParaRPr b="1" sz="13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84"/>
          <p:cNvSpPr/>
          <p:nvPr/>
        </p:nvSpPr>
        <p:spPr>
          <a:xfrm>
            <a:off x="260200" y="1621538"/>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chemeClr val="lt1"/>
                </a:solidFill>
                <a:latin typeface="Calibri"/>
                <a:ea typeface="Calibri"/>
                <a:cs typeface="Calibri"/>
                <a:sym typeface="Calibri"/>
              </a:rPr>
              <a:t>Definování potřeby</a:t>
            </a:r>
            <a:endParaRPr b="1">
              <a:solidFill>
                <a:schemeClr val="lt1"/>
              </a:solidFill>
              <a:latin typeface="Calibri"/>
              <a:ea typeface="Calibri"/>
              <a:cs typeface="Calibri"/>
              <a:sym typeface="Calibri"/>
            </a:endParaRPr>
          </a:p>
        </p:txBody>
      </p:sp>
      <p:sp>
        <p:nvSpPr>
          <p:cNvPr id="639" name="Google Shape;639;p84"/>
          <p:cNvSpPr txBox="1"/>
          <p:nvPr/>
        </p:nvSpPr>
        <p:spPr>
          <a:xfrm>
            <a:off x="476500" y="395944"/>
            <a:ext cx="1440300" cy="766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CCCCCC"/>
                </a:solidFill>
                <a:latin typeface="Calibri"/>
                <a:ea typeface="Calibri"/>
                <a:cs typeface="Calibri"/>
                <a:sym typeface="Calibri"/>
              </a:rPr>
              <a:t>Zbytečný nebo předražený projekt</a:t>
            </a:r>
            <a:endParaRPr b="1" sz="1600">
              <a:solidFill>
                <a:srgbClr val="FF0000"/>
              </a:solidFill>
              <a:latin typeface="Calibri"/>
              <a:ea typeface="Calibri"/>
              <a:cs typeface="Calibri"/>
              <a:sym typeface="Calibri"/>
            </a:endParaRPr>
          </a:p>
        </p:txBody>
      </p:sp>
      <p:sp>
        <p:nvSpPr>
          <p:cNvPr id="640" name="Google Shape;640;p84"/>
          <p:cNvSpPr txBox="1"/>
          <p:nvPr/>
        </p:nvSpPr>
        <p:spPr>
          <a:xfrm>
            <a:off x="2005175" y="395869"/>
            <a:ext cx="1745700" cy="766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CCCCCC"/>
                </a:solidFill>
                <a:latin typeface="Calibri"/>
                <a:ea typeface="Calibri"/>
                <a:cs typeface="Calibri"/>
                <a:sym typeface="Calibri"/>
              </a:rPr>
              <a:t>Nejasné nebo neadekvátní podmínky = šití zakázek na míru</a:t>
            </a:r>
            <a:endParaRPr b="1" sz="1600">
              <a:solidFill>
                <a:srgbClr val="FF0000"/>
              </a:solidFill>
              <a:latin typeface="Calibri"/>
              <a:ea typeface="Calibri"/>
              <a:cs typeface="Calibri"/>
              <a:sym typeface="Calibri"/>
            </a:endParaRPr>
          </a:p>
        </p:txBody>
      </p:sp>
      <p:sp>
        <p:nvSpPr>
          <p:cNvPr id="641" name="Google Shape;641;p84"/>
          <p:cNvSpPr txBox="1"/>
          <p:nvPr/>
        </p:nvSpPr>
        <p:spPr>
          <a:xfrm>
            <a:off x="3877550" y="395944"/>
            <a:ext cx="1440300" cy="766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FF0000"/>
                </a:solidFill>
                <a:latin typeface="Calibri"/>
                <a:ea typeface="Calibri"/>
                <a:cs typeface="Calibri"/>
                <a:sym typeface="Calibri"/>
              </a:rPr>
              <a:t>Výběr nevýhodné nabídky</a:t>
            </a:r>
            <a:endParaRPr b="1" sz="1600">
              <a:solidFill>
                <a:srgbClr val="FF0000"/>
              </a:solidFill>
              <a:latin typeface="Calibri"/>
              <a:ea typeface="Calibri"/>
              <a:cs typeface="Calibri"/>
              <a:sym typeface="Calibri"/>
            </a:endParaRPr>
          </a:p>
        </p:txBody>
      </p:sp>
      <p:sp>
        <p:nvSpPr>
          <p:cNvPr id="642" name="Google Shape;642;p84"/>
          <p:cNvSpPr txBox="1"/>
          <p:nvPr/>
        </p:nvSpPr>
        <p:spPr>
          <a:xfrm>
            <a:off x="5662950" y="91144"/>
            <a:ext cx="1440300" cy="76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cs-CZ" sz="1600">
                <a:solidFill>
                  <a:srgbClr val="CCCCCC"/>
                </a:solidFill>
                <a:latin typeface="Calibri"/>
                <a:ea typeface="Calibri"/>
                <a:cs typeface="Calibri"/>
                <a:sym typeface="Calibri"/>
              </a:rPr>
              <a:t>Podjatá kontrola, porušování smlouvy</a:t>
            </a:r>
            <a:endParaRPr b="1" sz="1600">
              <a:solidFill>
                <a:srgbClr val="CCCCCC"/>
              </a:solidFill>
              <a:latin typeface="Calibri"/>
              <a:ea typeface="Calibri"/>
              <a:cs typeface="Calibri"/>
              <a:sym typeface="Calibri"/>
            </a:endParaRPr>
          </a:p>
        </p:txBody>
      </p:sp>
      <p:sp>
        <p:nvSpPr>
          <p:cNvPr id="643" name="Google Shape;643;p84"/>
          <p:cNvSpPr txBox="1"/>
          <p:nvPr/>
        </p:nvSpPr>
        <p:spPr>
          <a:xfrm>
            <a:off x="7103250" y="395831"/>
            <a:ext cx="1975800" cy="7662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b="1" lang="cs-CZ" sz="1600">
                <a:solidFill>
                  <a:srgbClr val="CCCCCC"/>
                </a:solidFill>
                <a:latin typeface="Calibri"/>
                <a:ea typeface="Calibri"/>
                <a:cs typeface="Calibri"/>
                <a:sym typeface="Calibri"/>
              </a:rPr>
              <a:t>Předané dílo (služba, produkt) neslouží plně veřejným potřebám</a:t>
            </a:r>
            <a:endParaRPr b="1" sz="1600">
              <a:solidFill>
                <a:srgbClr val="CCCCCC"/>
              </a:solidFill>
              <a:latin typeface="Calibri"/>
              <a:ea typeface="Calibri"/>
              <a:cs typeface="Calibri"/>
              <a:sym typeface="Calibri"/>
            </a:endParaRPr>
          </a:p>
        </p:txBody>
      </p:sp>
      <p:sp>
        <p:nvSpPr>
          <p:cNvPr id="644" name="Google Shape;644;p84"/>
          <p:cNvSpPr/>
          <p:nvPr/>
        </p:nvSpPr>
        <p:spPr>
          <a:xfrm>
            <a:off x="1016641" y="1237252"/>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chemeClr val="lt1"/>
              </a:solidFill>
              <a:latin typeface="Calibri"/>
              <a:ea typeface="Calibri"/>
              <a:cs typeface="Calibri"/>
              <a:sym typeface="Calibri"/>
            </a:endParaRPr>
          </a:p>
        </p:txBody>
      </p:sp>
      <p:sp>
        <p:nvSpPr>
          <p:cNvPr id="645" name="Google Shape;645;p84"/>
          <p:cNvSpPr/>
          <p:nvPr/>
        </p:nvSpPr>
        <p:spPr>
          <a:xfrm>
            <a:off x="2632304" y="1237251"/>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6" name="Google Shape;646;p84"/>
          <p:cNvSpPr/>
          <p:nvPr/>
        </p:nvSpPr>
        <p:spPr>
          <a:xfrm>
            <a:off x="4417702" y="1237250"/>
            <a:ext cx="360000" cy="374400"/>
          </a:xfrm>
          <a:prstGeom prst="downArrow">
            <a:avLst>
              <a:gd fmla="val 50000" name="adj1"/>
              <a:gd fmla="val 50000" name="adj2"/>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chemeClr val="lt1"/>
              </a:solidFill>
              <a:latin typeface="Calibri"/>
              <a:ea typeface="Calibri"/>
              <a:cs typeface="Calibri"/>
              <a:sym typeface="Calibri"/>
            </a:endParaRPr>
          </a:p>
        </p:txBody>
      </p:sp>
      <p:sp>
        <p:nvSpPr>
          <p:cNvPr id="647" name="Google Shape;647;p84"/>
          <p:cNvSpPr/>
          <p:nvPr/>
        </p:nvSpPr>
        <p:spPr>
          <a:xfrm>
            <a:off x="6203111" y="1237258"/>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8" name="Google Shape;648;p84"/>
          <p:cNvSpPr/>
          <p:nvPr/>
        </p:nvSpPr>
        <p:spPr>
          <a:xfrm>
            <a:off x="7897709" y="1237250"/>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9" name="Google Shape;649;p84"/>
          <p:cNvSpPr/>
          <p:nvPr/>
        </p:nvSpPr>
        <p:spPr>
          <a:xfrm>
            <a:off x="7263350" y="1621538"/>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85000"/>
              </a:lnSpc>
              <a:spcBef>
                <a:spcPts val="0"/>
              </a:spcBef>
              <a:spcAft>
                <a:spcPts val="0"/>
              </a:spcAft>
              <a:buNone/>
            </a:pPr>
            <a:r>
              <a:rPr b="1" lang="cs-CZ">
                <a:solidFill>
                  <a:schemeClr val="lt1"/>
                </a:solidFill>
                <a:latin typeface="Calibri"/>
                <a:ea typeface="Calibri"/>
                <a:cs typeface="Calibri"/>
                <a:sym typeface="Calibri"/>
              </a:rPr>
              <a:t>Ukončení zakázky </a:t>
            </a:r>
            <a:endParaRPr b="1" sz="1400">
              <a:solidFill>
                <a:schemeClr val="lt1"/>
              </a:solidFill>
              <a:latin typeface="Calibri"/>
              <a:ea typeface="Calibri"/>
              <a:cs typeface="Calibri"/>
              <a:sym typeface="Calibri"/>
            </a:endParaRPr>
          </a:p>
        </p:txBody>
      </p:sp>
      <p:sp>
        <p:nvSpPr>
          <p:cNvPr id="650" name="Google Shape;650;p84"/>
          <p:cNvSpPr/>
          <p:nvPr/>
        </p:nvSpPr>
        <p:spPr>
          <a:xfrm>
            <a:off x="5488925" y="1624144"/>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chemeClr val="lt1"/>
                </a:solidFill>
                <a:latin typeface="Calibri"/>
                <a:ea typeface="Calibri"/>
                <a:cs typeface="Calibri"/>
                <a:sym typeface="Calibri"/>
              </a:rPr>
              <a:t>Realizace</a:t>
            </a:r>
            <a:endParaRPr b="1" sz="1400">
              <a:solidFill>
                <a:schemeClr val="lt1"/>
              </a:solidFill>
              <a:latin typeface="Calibri"/>
              <a:ea typeface="Calibri"/>
              <a:cs typeface="Calibri"/>
              <a:sym typeface="Calibri"/>
            </a:endParaRPr>
          </a:p>
        </p:txBody>
      </p:sp>
      <p:sp>
        <p:nvSpPr>
          <p:cNvPr id="651" name="Google Shape;651;p84"/>
          <p:cNvSpPr/>
          <p:nvPr/>
        </p:nvSpPr>
        <p:spPr>
          <a:xfrm>
            <a:off x="3761763" y="1624144"/>
            <a:ext cx="1872900" cy="723000"/>
          </a:xfrm>
          <a:prstGeom prst="chevron">
            <a:avLst>
              <a:gd fmla="val 33473" name="adj"/>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chemeClr val="lt1"/>
                </a:solidFill>
                <a:latin typeface="Calibri"/>
                <a:ea typeface="Calibri"/>
                <a:cs typeface="Calibri"/>
                <a:sym typeface="Calibri"/>
              </a:rPr>
              <a:t>Výběr dodavatele</a:t>
            </a:r>
            <a:endParaRPr b="1">
              <a:solidFill>
                <a:schemeClr val="lt1"/>
              </a:solidFill>
              <a:latin typeface="Calibri"/>
              <a:ea typeface="Calibri"/>
              <a:cs typeface="Calibri"/>
              <a:sym typeface="Calibri"/>
            </a:endParaRPr>
          </a:p>
        </p:txBody>
      </p:sp>
      <p:sp>
        <p:nvSpPr>
          <p:cNvPr id="652" name="Google Shape;652;p84"/>
          <p:cNvSpPr/>
          <p:nvPr/>
        </p:nvSpPr>
        <p:spPr>
          <a:xfrm>
            <a:off x="2005175" y="1624163"/>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chemeClr val="lt1"/>
                </a:solidFill>
                <a:latin typeface="Calibri"/>
                <a:ea typeface="Calibri"/>
                <a:cs typeface="Calibri"/>
                <a:sym typeface="Calibri"/>
              </a:rPr>
              <a:t>Příprava soutěže</a:t>
            </a:r>
            <a:endParaRPr b="1">
              <a:solidFill>
                <a:schemeClr val="lt1"/>
              </a:solidFill>
              <a:latin typeface="Calibri"/>
              <a:ea typeface="Calibri"/>
              <a:cs typeface="Calibri"/>
              <a:sym typeface="Calibri"/>
            </a:endParaRPr>
          </a:p>
        </p:txBody>
      </p:sp>
      <p:sp>
        <p:nvSpPr>
          <p:cNvPr id="653" name="Google Shape;653;p84"/>
          <p:cNvSpPr txBox="1"/>
          <p:nvPr/>
        </p:nvSpPr>
        <p:spPr>
          <a:xfrm>
            <a:off x="3690039" y="3498375"/>
            <a:ext cx="3336300" cy="7662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cs-CZ" sz="1300">
                <a:solidFill>
                  <a:schemeClr val="dk1"/>
                </a:solidFill>
                <a:latin typeface="Calibri"/>
                <a:ea typeface="Calibri"/>
                <a:cs typeface="Calibri"/>
                <a:sym typeface="Calibri"/>
              </a:rPr>
              <a:t>Střet zájmů (Šumperk, Mladá Boleslav)</a:t>
            </a:r>
            <a:endParaRPr b="1" sz="13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b="1" lang="cs-CZ" sz="1300">
                <a:solidFill>
                  <a:schemeClr val="dk1"/>
                </a:solidFill>
                <a:latin typeface="Calibri"/>
                <a:ea typeface="Calibri"/>
                <a:cs typeface="Calibri"/>
                <a:sym typeface="Calibri"/>
              </a:rPr>
              <a:t>Boj před ÚOHS - zdržet (Kapsh, Metrostav), Nepustit konkurenci (Budimex)</a:t>
            </a:r>
            <a:endParaRPr b="1" sz="13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b="1" lang="cs-CZ" sz="1300">
                <a:solidFill>
                  <a:schemeClr val="dk1"/>
                </a:solidFill>
                <a:latin typeface="Calibri"/>
                <a:ea typeface="Calibri"/>
                <a:cs typeface="Calibri"/>
                <a:sym typeface="Calibri"/>
              </a:rPr>
              <a:t>Via Consult</a:t>
            </a:r>
            <a:endParaRPr b="1" sz="13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t/>
            </a:r>
            <a:endParaRPr b="1" sz="1300">
              <a:solidFill>
                <a:schemeClr val="dk1"/>
              </a:solidFill>
              <a:latin typeface="Calibri"/>
              <a:ea typeface="Calibri"/>
              <a:cs typeface="Calibri"/>
              <a:sym typeface="Calibri"/>
            </a:endParaRPr>
          </a:p>
        </p:txBody>
      </p:sp>
      <p:sp>
        <p:nvSpPr>
          <p:cNvPr id="654" name="Google Shape;654;p84"/>
          <p:cNvSpPr txBox="1"/>
          <p:nvPr/>
        </p:nvSpPr>
        <p:spPr>
          <a:xfrm>
            <a:off x="3978075" y="2390762"/>
            <a:ext cx="1440300" cy="76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cs-CZ" sz="1300">
                <a:solidFill>
                  <a:srgbClr val="FF0000"/>
                </a:solidFill>
                <a:latin typeface="Calibri"/>
                <a:ea typeface="Calibri"/>
                <a:cs typeface="Calibri"/>
                <a:sym typeface="Calibri"/>
              </a:rPr>
              <a:t>Písemná zpráva zadavatele</a:t>
            </a:r>
            <a:endParaRPr b="1" sz="1300">
              <a:solidFill>
                <a:srgbClr val="FF000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pic>
        <p:nvPicPr>
          <p:cNvPr id="659" name="Google Shape;659;p85"/>
          <p:cNvPicPr preferRelativeResize="0"/>
          <p:nvPr/>
        </p:nvPicPr>
        <p:blipFill>
          <a:blip r:embed="rId3">
            <a:alphaModFix/>
          </a:blip>
          <a:stretch>
            <a:fillRect/>
          </a:stretch>
        </p:blipFill>
        <p:spPr>
          <a:xfrm>
            <a:off x="1523888" y="152400"/>
            <a:ext cx="6096216" cy="4838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86"/>
          <p:cNvSpPr/>
          <p:nvPr/>
        </p:nvSpPr>
        <p:spPr>
          <a:xfrm>
            <a:off x="260200" y="1697738"/>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chemeClr val="lt1"/>
                </a:solidFill>
                <a:latin typeface="Calibri"/>
                <a:ea typeface="Calibri"/>
                <a:cs typeface="Calibri"/>
                <a:sym typeface="Calibri"/>
              </a:rPr>
              <a:t>Definování potřeby</a:t>
            </a:r>
            <a:endParaRPr b="1">
              <a:solidFill>
                <a:schemeClr val="lt1"/>
              </a:solidFill>
              <a:latin typeface="Calibri"/>
              <a:ea typeface="Calibri"/>
              <a:cs typeface="Calibri"/>
              <a:sym typeface="Calibri"/>
            </a:endParaRPr>
          </a:p>
        </p:txBody>
      </p:sp>
      <p:sp>
        <p:nvSpPr>
          <p:cNvPr id="665" name="Google Shape;665;p86"/>
          <p:cNvSpPr txBox="1"/>
          <p:nvPr/>
        </p:nvSpPr>
        <p:spPr>
          <a:xfrm>
            <a:off x="476500" y="472144"/>
            <a:ext cx="1440300" cy="766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CCCCCC"/>
                </a:solidFill>
                <a:latin typeface="Calibri"/>
                <a:ea typeface="Calibri"/>
                <a:cs typeface="Calibri"/>
                <a:sym typeface="Calibri"/>
              </a:rPr>
              <a:t>Zbytečný nebo předražený projekt</a:t>
            </a:r>
            <a:endParaRPr b="1" sz="1600">
              <a:solidFill>
                <a:srgbClr val="FF0000"/>
              </a:solidFill>
              <a:latin typeface="Calibri"/>
              <a:ea typeface="Calibri"/>
              <a:cs typeface="Calibri"/>
              <a:sym typeface="Calibri"/>
            </a:endParaRPr>
          </a:p>
        </p:txBody>
      </p:sp>
      <p:sp>
        <p:nvSpPr>
          <p:cNvPr id="666" name="Google Shape;666;p86"/>
          <p:cNvSpPr txBox="1"/>
          <p:nvPr/>
        </p:nvSpPr>
        <p:spPr>
          <a:xfrm>
            <a:off x="2005175" y="472069"/>
            <a:ext cx="1745700" cy="766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CCCCCC"/>
                </a:solidFill>
                <a:latin typeface="Calibri"/>
                <a:ea typeface="Calibri"/>
                <a:cs typeface="Calibri"/>
                <a:sym typeface="Calibri"/>
              </a:rPr>
              <a:t>Nejasné nebo neadekvátní podmínky = šití zakázek na míru</a:t>
            </a:r>
            <a:endParaRPr b="1" sz="1600">
              <a:solidFill>
                <a:srgbClr val="FF0000"/>
              </a:solidFill>
              <a:latin typeface="Calibri"/>
              <a:ea typeface="Calibri"/>
              <a:cs typeface="Calibri"/>
              <a:sym typeface="Calibri"/>
            </a:endParaRPr>
          </a:p>
        </p:txBody>
      </p:sp>
      <p:sp>
        <p:nvSpPr>
          <p:cNvPr id="667" name="Google Shape;667;p86"/>
          <p:cNvSpPr txBox="1"/>
          <p:nvPr/>
        </p:nvSpPr>
        <p:spPr>
          <a:xfrm>
            <a:off x="3877550" y="472144"/>
            <a:ext cx="1440300" cy="766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CCCCCC"/>
                </a:solidFill>
                <a:latin typeface="Calibri"/>
                <a:ea typeface="Calibri"/>
                <a:cs typeface="Calibri"/>
                <a:sym typeface="Calibri"/>
              </a:rPr>
              <a:t>Výběr nevýhodné nabídky</a:t>
            </a:r>
            <a:endParaRPr b="1" sz="1600">
              <a:solidFill>
                <a:srgbClr val="CCCCCC"/>
              </a:solidFill>
              <a:latin typeface="Calibri"/>
              <a:ea typeface="Calibri"/>
              <a:cs typeface="Calibri"/>
              <a:sym typeface="Calibri"/>
            </a:endParaRPr>
          </a:p>
        </p:txBody>
      </p:sp>
      <p:sp>
        <p:nvSpPr>
          <p:cNvPr id="668" name="Google Shape;668;p86"/>
          <p:cNvSpPr txBox="1"/>
          <p:nvPr/>
        </p:nvSpPr>
        <p:spPr>
          <a:xfrm>
            <a:off x="5662950" y="472144"/>
            <a:ext cx="1440300" cy="766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FF0000"/>
                </a:solidFill>
                <a:latin typeface="Calibri"/>
                <a:ea typeface="Calibri"/>
                <a:cs typeface="Calibri"/>
                <a:sym typeface="Calibri"/>
              </a:rPr>
              <a:t>Podjatá kontrola, porušování smlouvy</a:t>
            </a:r>
            <a:endParaRPr b="1" sz="1600">
              <a:solidFill>
                <a:srgbClr val="FF0000"/>
              </a:solidFill>
              <a:latin typeface="Calibri"/>
              <a:ea typeface="Calibri"/>
              <a:cs typeface="Calibri"/>
              <a:sym typeface="Calibri"/>
            </a:endParaRPr>
          </a:p>
        </p:txBody>
      </p:sp>
      <p:sp>
        <p:nvSpPr>
          <p:cNvPr id="669" name="Google Shape;669;p86"/>
          <p:cNvSpPr txBox="1"/>
          <p:nvPr/>
        </p:nvSpPr>
        <p:spPr>
          <a:xfrm>
            <a:off x="7103250" y="472031"/>
            <a:ext cx="1975800" cy="7662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b="1" lang="cs-CZ" sz="1600">
                <a:solidFill>
                  <a:srgbClr val="CCCCCC"/>
                </a:solidFill>
                <a:latin typeface="Calibri"/>
                <a:ea typeface="Calibri"/>
                <a:cs typeface="Calibri"/>
                <a:sym typeface="Calibri"/>
              </a:rPr>
              <a:t>Předané dílo (služba, produkt) neslouží plně veřejným potřebám</a:t>
            </a:r>
            <a:endParaRPr b="1" sz="1600">
              <a:solidFill>
                <a:srgbClr val="CCCCCC"/>
              </a:solidFill>
              <a:latin typeface="Calibri"/>
              <a:ea typeface="Calibri"/>
              <a:cs typeface="Calibri"/>
              <a:sym typeface="Calibri"/>
            </a:endParaRPr>
          </a:p>
        </p:txBody>
      </p:sp>
      <p:sp>
        <p:nvSpPr>
          <p:cNvPr id="670" name="Google Shape;670;p86"/>
          <p:cNvSpPr/>
          <p:nvPr/>
        </p:nvSpPr>
        <p:spPr>
          <a:xfrm>
            <a:off x="1016641" y="1313452"/>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chemeClr val="lt1"/>
              </a:solidFill>
              <a:latin typeface="Calibri"/>
              <a:ea typeface="Calibri"/>
              <a:cs typeface="Calibri"/>
              <a:sym typeface="Calibri"/>
            </a:endParaRPr>
          </a:p>
        </p:txBody>
      </p:sp>
      <p:sp>
        <p:nvSpPr>
          <p:cNvPr id="671" name="Google Shape;671;p86"/>
          <p:cNvSpPr/>
          <p:nvPr/>
        </p:nvSpPr>
        <p:spPr>
          <a:xfrm>
            <a:off x="2632304" y="1313451"/>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2" name="Google Shape;672;p86"/>
          <p:cNvSpPr/>
          <p:nvPr/>
        </p:nvSpPr>
        <p:spPr>
          <a:xfrm>
            <a:off x="4417702" y="1313450"/>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3" name="Google Shape;673;p86"/>
          <p:cNvSpPr/>
          <p:nvPr/>
        </p:nvSpPr>
        <p:spPr>
          <a:xfrm>
            <a:off x="6203111" y="1313458"/>
            <a:ext cx="360000" cy="374400"/>
          </a:xfrm>
          <a:prstGeom prst="downArrow">
            <a:avLst>
              <a:gd fmla="val 50000" name="adj1"/>
              <a:gd fmla="val 50000" name="adj2"/>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chemeClr val="lt1"/>
              </a:solidFill>
              <a:latin typeface="Calibri"/>
              <a:ea typeface="Calibri"/>
              <a:cs typeface="Calibri"/>
              <a:sym typeface="Calibri"/>
            </a:endParaRPr>
          </a:p>
        </p:txBody>
      </p:sp>
      <p:sp>
        <p:nvSpPr>
          <p:cNvPr id="674" name="Google Shape;674;p86"/>
          <p:cNvSpPr/>
          <p:nvPr/>
        </p:nvSpPr>
        <p:spPr>
          <a:xfrm>
            <a:off x="7897709" y="1313450"/>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5" name="Google Shape;675;p86"/>
          <p:cNvSpPr/>
          <p:nvPr/>
        </p:nvSpPr>
        <p:spPr>
          <a:xfrm>
            <a:off x="7263350" y="1697738"/>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85000"/>
              </a:lnSpc>
              <a:spcBef>
                <a:spcPts val="0"/>
              </a:spcBef>
              <a:spcAft>
                <a:spcPts val="0"/>
              </a:spcAft>
              <a:buNone/>
            </a:pPr>
            <a:r>
              <a:rPr b="1" lang="cs-CZ">
                <a:solidFill>
                  <a:schemeClr val="lt1"/>
                </a:solidFill>
                <a:latin typeface="Calibri"/>
                <a:ea typeface="Calibri"/>
                <a:cs typeface="Calibri"/>
                <a:sym typeface="Calibri"/>
              </a:rPr>
              <a:t>Ukončení zakázky </a:t>
            </a:r>
            <a:endParaRPr b="1" sz="1400">
              <a:solidFill>
                <a:schemeClr val="lt1"/>
              </a:solidFill>
              <a:latin typeface="Calibri"/>
              <a:ea typeface="Calibri"/>
              <a:cs typeface="Calibri"/>
              <a:sym typeface="Calibri"/>
            </a:endParaRPr>
          </a:p>
        </p:txBody>
      </p:sp>
      <p:sp>
        <p:nvSpPr>
          <p:cNvPr id="676" name="Google Shape;676;p86"/>
          <p:cNvSpPr/>
          <p:nvPr/>
        </p:nvSpPr>
        <p:spPr>
          <a:xfrm>
            <a:off x="5488925" y="1700344"/>
            <a:ext cx="1872900" cy="723000"/>
          </a:xfrm>
          <a:prstGeom prst="chevron">
            <a:avLst>
              <a:gd fmla="val 33473" name="adj"/>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chemeClr val="lt1"/>
                </a:solidFill>
                <a:latin typeface="Calibri"/>
                <a:ea typeface="Calibri"/>
                <a:cs typeface="Calibri"/>
                <a:sym typeface="Calibri"/>
              </a:rPr>
              <a:t>Realizace</a:t>
            </a:r>
            <a:endParaRPr b="1">
              <a:solidFill>
                <a:schemeClr val="lt1"/>
              </a:solidFill>
              <a:latin typeface="Calibri"/>
              <a:ea typeface="Calibri"/>
              <a:cs typeface="Calibri"/>
              <a:sym typeface="Calibri"/>
            </a:endParaRPr>
          </a:p>
        </p:txBody>
      </p:sp>
      <p:sp>
        <p:nvSpPr>
          <p:cNvPr id="677" name="Google Shape;677;p86"/>
          <p:cNvSpPr/>
          <p:nvPr/>
        </p:nvSpPr>
        <p:spPr>
          <a:xfrm>
            <a:off x="3761763" y="1700344"/>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chemeClr val="lt1"/>
                </a:solidFill>
                <a:latin typeface="Calibri"/>
                <a:ea typeface="Calibri"/>
                <a:cs typeface="Calibri"/>
                <a:sym typeface="Calibri"/>
              </a:rPr>
              <a:t>Výběr dodavatele</a:t>
            </a:r>
            <a:endParaRPr b="1">
              <a:solidFill>
                <a:schemeClr val="lt1"/>
              </a:solidFill>
              <a:latin typeface="Calibri"/>
              <a:ea typeface="Calibri"/>
              <a:cs typeface="Calibri"/>
              <a:sym typeface="Calibri"/>
            </a:endParaRPr>
          </a:p>
        </p:txBody>
      </p:sp>
      <p:sp>
        <p:nvSpPr>
          <p:cNvPr id="678" name="Google Shape;678;p86"/>
          <p:cNvSpPr/>
          <p:nvPr/>
        </p:nvSpPr>
        <p:spPr>
          <a:xfrm>
            <a:off x="2005175" y="1700363"/>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chemeClr val="lt1"/>
                </a:solidFill>
                <a:latin typeface="Calibri"/>
                <a:ea typeface="Calibri"/>
                <a:cs typeface="Calibri"/>
                <a:sym typeface="Calibri"/>
              </a:rPr>
              <a:t>Příprava soutěže</a:t>
            </a:r>
            <a:endParaRPr b="1">
              <a:solidFill>
                <a:schemeClr val="lt1"/>
              </a:solidFill>
              <a:latin typeface="Calibri"/>
              <a:ea typeface="Calibri"/>
              <a:cs typeface="Calibri"/>
              <a:sym typeface="Calibri"/>
            </a:endParaRPr>
          </a:p>
        </p:txBody>
      </p:sp>
      <p:sp>
        <p:nvSpPr>
          <p:cNvPr id="679" name="Google Shape;679;p86"/>
          <p:cNvSpPr txBox="1"/>
          <p:nvPr/>
        </p:nvSpPr>
        <p:spPr>
          <a:xfrm>
            <a:off x="5358275" y="3803175"/>
            <a:ext cx="3336300" cy="967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cs-CZ" sz="1300">
                <a:solidFill>
                  <a:schemeClr val="dk1"/>
                </a:solidFill>
                <a:latin typeface="Calibri"/>
                <a:ea typeface="Calibri"/>
                <a:cs typeface="Calibri"/>
                <a:sym typeface="Calibri"/>
              </a:rPr>
              <a:t>Dodatky (Pressetext, úklidy, servisy)</a:t>
            </a:r>
            <a:endParaRPr b="1" sz="13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b="1" lang="cs-CZ" sz="1300">
                <a:solidFill>
                  <a:schemeClr val="dk1"/>
                </a:solidFill>
                <a:latin typeface="Calibri"/>
                <a:ea typeface="Calibri"/>
                <a:cs typeface="Calibri"/>
                <a:sym typeface="Calibri"/>
              </a:rPr>
              <a:t>“Vata” - zemní práce (Mutěnice, ŘSD)</a:t>
            </a:r>
            <a:endParaRPr b="1" sz="13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b="1" lang="cs-CZ" sz="1300">
                <a:solidFill>
                  <a:schemeClr val="dk1"/>
                </a:solidFill>
                <a:latin typeface="Calibri"/>
                <a:ea typeface="Calibri"/>
                <a:cs typeface="Calibri"/>
                <a:sym typeface="Calibri"/>
              </a:rPr>
              <a:t>Střet zájmů - Mladá Boleslav vs. Choceň</a:t>
            </a:r>
            <a:endParaRPr b="1" sz="13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b="1" lang="cs-CZ" sz="1300">
                <a:solidFill>
                  <a:schemeClr val="dk1"/>
                </a:solidFill>
                <a:latin typeface="Calibri"/>
                <a:ea typeface="Calibri"/>
                <a:cs typeface="Calibri"/>
                <a:sym typeface="Calibri"/>
              </a:rPr>
              <a:t>Dozimetr</a:t>
            </a:r>
            <a:endParaRPr b="1" sz="13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t/>
            </a:r>
            <a:endParaRPr b="1" sz="13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t/>
            </a:r>
            <a:endParaRPr b="1" sz="13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t/>
            </a:r>
            <a:endParaRPr b="1" sz="1300">
              <a:solidFill>
                <a:schemeClr val="dk1"/>
              </a:solidFill>
              <a:latin typeface="Calibri"/>
              <a:ea typeface="Calibri"/>
              <a:cs typeface="Calibri"/>
              <a:sym typeface="Calibri"/>
            </a:endParaRPr>
          </a:p>
        </p:txBody>
      </p:sp>
      <p:sp>
        <p:nvSpPr>
          <p:cNvPr id="680" name="Google Shape;680;p86"/>
          <p:cNvSpPr txBox="1"/>
          <p:nvPr/>
        </p:nvSpPr>
        <p:spPr>
          <a:xfrm>
            <a:off x="5622129" y="2390762"/>
            <a:ext cx="1440300" cy="76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cs-CZ" sz="1300">
                <a:solidFill>
                  <a:srgbClr val="FF0000"/>
                </a:solidFill>
                <a:latin typeface="Calibri"/>
                <a:ea typeface="Calibri"/>
                <a:cs typeface="Calibri"/>
                <a:sym typeface="Calibri"/>
              </a:rPr>
              <a:t>Smlouva + dodatky, změnové listy, faktury, práce TDI, systém kontroly</a:t>
            </a:r>
            <a:endParaRPr b="1" sz="1300">
              <a:solidFill>
                <a:srgbClr val="FF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300">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87"/>
          <p:cNvSpPr/>
          <p:nvPr/>
        </p:nvSpPr>
        <p:spPr>
          <a:xfrm>
            <a:off x="260200" y="1621538"/>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chemeClr val="lt1"/>
                </a:solidFill>
                <a:latin typeface="Calibri"/>
                <a:ea typeface="Calibri"/>
                <a:cs typeface="Calibri"/>
                <a:sym typeface="Calibri"/>
              </a:rPr>
              <a:t>Definování potřeby</a:t>
            </a:r>
            <a:endParaRPr b="1">
              <a:solidFill>
                <a:schemeClr val="lt1"/>
              </a:solidFill>
              <a:latin typeface="Calibri"/>
              <a:ea typeface="Calibri"/>
              <a:cs typeface="Calibri"/>
              <a:sym typeface="Calibri"/>
            </a:endParaRPr>
          </a:p>
        </p:txBody>
      </p:sp>
      <p:sp>
        <p:nvSpPr>
          <p:cNvPr id="686" name="Google Shape;686;p87"/>
          <p:cNvSpPr txBox="1"/>
          <p:nvPr/>
        </p:nvSpPr>
        <p:spPr>
          <a:xfrm>
            <a:off x="476500" y="395944"/>
            <a:ext cx="1440300" cy="766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CCCCCC"/>
                </a:solidFill>
                <a:latin typeface="Calibri"/>
                <a:ea typeface="Calibri"/>
                <a:cs typeface="Calibri"/>
                <a:sym typeface="Calibri"/>
              </a:rPr>
              <a:t>Zbytečný nebo předražený projekt</a:t>
            </a:r>
            <a:endParaRPr b="1" sz="1600">
              <a:solidFill>
                <a:srgbClr val="FF0000"/>
              </a:solidFill>
              <a:latin typeface="Calibri"/>
              <a:ea typeface="Calibri"/>
              <a:cs typeface="Calibri"/>
              <a:sym typeface="Calibri"/>
            </a:endParaRPr>
          </a:p>
        </p:txBody>
      </p:sp>
      <p:sp>
        <p:nvSpPr>
          <p:cNvPr id="687" name="Google Shape;687;p87"/>
          <p:cNvSpPr txBox="1"/>
          <p:nvPr/>
        </p:nvSpPr>
        <p:spPr>
          <a:xfrm>
            <a:off x="2005175" y="395869"/>
            <a:ext cx="1745700" cy="766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CCCCCC"/>
                </a:solidFill>
                <a:latin typeface="Calibri"/>
                <a:ea typeface="Calibri"/>
                <a:cs typeface="Calibri"/>
                <a:sym typeface="Calibri"/>
              </a:rPr>
              <a:t>Nejasné nebo neadekvátní podmínky = šití zakázek na míru</a:t>
            </a:r>
            <a:endParaRPr b="1" sz="1600">
              <a:solidFill>
                <a:srgbClr val="FF0000"/>
              </a:solidFill>
              <a:latin typeface="Calibri"/>
              <a:ea typeface="Calibri"/>
              <a:cs typeface="Calibri"/>
              <a:sym typeface="Calibri"/>
            </a:endParaRPr>
          </a:p>
        </p:txBody>
      </p:sp>
      <p:sp>
        <p:nvSpPr>
          <p:cNvPr id="688" name="Google Shape;688;p87"/>
          <p:cNvSpPr txBox="1"/>
          <p:nvPr/>
        </p:nvSpPr>
        <p:spPr>
          <a:xfrm>
            <a:off x="3877550" y="395944"/>
            <a:ext cx="1440300" cy="766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CCCCCC"/>
                </a:solidFill>
                <a:latin typeface="Calibri"/>
                <a:ea typeface="Calibri"/>
                <a:cs typeface="Calibri"/>
                <a:sym typeface="Calibri"/>
              </a:rPr>
              <a:t>Výběr nevýhodné nabídky</a:t>
            </a:r>
            <a:endParaRPr b="1" sz="1600">
              <a:solidFill>
                <a:srgbClr val="CCCCCC"/>
              </a:solidFill>
              <a:latin typeface="Calibri"/>
              <a:ea typeface="Calibri"/>
              <a:cs typeface="Calibri"/>
              <a:sym typeface="Calibri"/>
            </a:endParaRPr>
          </a:p>
        </p:txBody>
      </p:sp>
      <p:sp>
        <p:nvSpPr>
          <p:cNvPr id="689" name="Google Shape;689;p87"/>
          <p:cNvSpPr txBox="1"/>
          <p:nvPr/>
        </p:nvSpPr>
        <p:spPr>
          <a:xfrm>
            <a:off x="5662950" y="91144"/>
            <a:ext cx="1440300" cy="76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cs-CZ" sz="1600">
                <a:solidFill>
                  <a:srgbClr val="CCCCCC"/>
                </a:solidFill>
                <a:latin typeface="Calibri"/>
                <a:ea typeface="Calibri"/>
                <a:cs typeface="Calibri"/>
                <a:sym typeface="Calibri"/>
              </a:rPr>
              <a:t>Podjatá kontrola, porušování smlouvy</a:t>
            </a:r>
            <a:endParaRPr b="1" sz="1600">
              <a:solidFill>
                <a:srgbClr val="CCCCCC"/>
              </a:solidFill>
              <a:latin typeface="Calibri"/>
              <a:ea typeface="Calibri"/>
              <a:cs typeface="Calibri"/>
              <a:sym typeface="Calibri"/>
            </a:endParaRPr>
          </a:p>
        </p:txBody>
      </p:sp>
      <p:sp>
        <p:nvSpPr>
          <p:cNvPr id="690" name="Google Shape;690;p87"/>
          <p:cNvSpPr txBox="1"/>
          <p:nvPr/>
        </p:nvSpPr>
        <p:spPr>
          <a:xfrm>
            <a:off x="7103250" y="395831"/>
            <a:ext cx="1975800" cy="766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lang="cs-CZ" sz="1600">
                <a:solidFill>
                  <a:srgbClr val="FF0000"/>
                </a:solidFill>
                <a:latin typeface="Calibri"/>
                <a:ea typeface="Calibri"/>
                <a:cs typeface="Calibri"/>
                <a:sym typeface="Calibri"/>
              </a:rPr>
              <a:t>Předané dílo (služba, produkt) neslouží plně veřejným potřebám</a:t>
            </a:r>
            <a:endParaRPr b="1" sz="1600">
              <a:solidFill>
                <a:srgbClr val="FF0000"/>
              </a:solidFill>
              <a:latin typeface="Calibri"/>
              <a:ea typeface="Calibri"/>
              <a:cs typeface="Calibri"/>
              <a:sym typeface="Calibri"/>
            </a:endParaRPr>
          </a:p>
        </p:txBody>
      </p:sp>
      <p:sp>
        <p:nvSpPr>
          <p:cNvPr id="691" name="Google Shape;691;p87"/>
          <p:cNvSpPr/>
          <p:nvPr/>
        </p:nvSpPr>
        <p:spPr>
          <a:xfrm>
            <a:off x="1016641" y="1237252"/>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chemeClr val="lt1"/>
              </a:solidFill>
              <a:latin typeface="Calibri"/>
              <a:ea typeface="Calibri"/>
              <a:cs typeface="Calibri"/>
              <a:sym typeface="Calibri"/>
            </a:endParaRPr>
          </a:p>
        </p:txBody>
      </p:sp>
      <p:sp>
        <p:nvSpPr>
          <p:cNvPr id="692" name="Google Shape;692;p87"/>
          <p:cNvSpPr/>
          <p:nvPr/>
        </p:nvSpPr>
        <p:spPr>
          <a:xfrm>
            <a:off x="2632304" y="1237251"/>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3" name="Google Shape;693;p87"/>
          <p:cNvSpPr/>
          <p:nvPr/>
        </p:nvSpPr>
        <p:spPr>
          <a:xfrm>
            <a:off x="4417702" y="1237250"/>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4" name="Google Shape;694;p87"/>
          <p:cNvSpPr/>
          <p:nvPr/>
        </p:nvSpPr>
        <p:spPr>
          <a:xfrm>
            <a:off x="6203111" y="1237258"/>
            <a:ext cx="360000" cy="374400"/>
          </a:xfrm>
          <a:prstGeom prst="downArrow">
            <a:avLst>
              <a:gd fmla="val 50000" name="adj1"/>
              <a:gd fmla="val 50000" name="adj2"/>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5" name="Google Shape;695;p87"/>
          <p:cNvSpPr/>
          <p:nvPr/>
        </p:nvSpPr>
        <p:spPr>
          <a:xfrm>
            <a:off x="7897709" y="1237250"/>
            <a:ext cx="360000" cy="374400"/>
          </a:xfrm>
          <a:prstGeom prst="downArrow">
            <a:avLst>
              <a:gd fmla="val 50000" name="adj1"/>
              <a:gd fmla="val 50000" name="adj2"/>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chemeClr val="lt1"/>
              </a:solidFill>
              <a:latin typeface="Calibri"/>
              <a:ea typeface="Calibri"/>
              <a:cs typeface="Calibri"/>
              <a:sym typeface="Calibri"/>
            </a:endParaRPr>
          </a:p>
        </p:txBody>
      </p:sp>
      <p:sp>
        <p:nvSpPr>
          <p:cNvPr id="696" name="Google Shape;696;p87"/>
          <p:cNvSpPr/>
          <p:nvPr/>
        </p:nvSpPr>
        <p:spPr>
          <a:xfrm>
            <a:off x="7263350" y="1621538"/>
            <a:ext cx="1872900" cy="723000"/>
          </a:xfrm>
          <a:prstGeom prst="chevron">
            <a:avLst>
              <a:gd fmla="val 33473" name="adj"/>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chemeClr val="lt1"/>
                </a:solidFill>
                <a:latin typeface="Calibri"/>
                <a:ea typeface="Calibri"/>
                <a:cs typeface="Calibri"/>
                <a:sym typeface="Calibri"/>
              </a:rPr>
              <a:t>Ukončení zakázky </a:t>
            </a:r>
            <a:endParaRPr b="1">
              <a:solidFill>
                <a:schemeClr val="lt1"/>
              </a:solidFill>
              <a:latin typeface="Calibri"/>
              <a:ea typeface="Calibri"/>
              <a:cs typeface="Calibri"/>
              <a:sym typeface="Calibri"/>
            </a:endParaRPr>
          </a:p>
        </p:txBody>
      </p:sp>
      <p:sp>
        <p:nvSpPr>
          <p:cNvPr id="697" name="Google Shape;697;p87"/>
          <p:cNvSpPr/>
          <p:nvPr/>
        </p:nvSpPr>
        <p:spPr>
          <a:xfrm>
            <a:off x="5488925" y="1624144"/>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chemeClr val="lt1"/>
                </a:solidFill>
                <a:latin typeface="Calibri"/>
                <a:ea typeface="Calibri"/>
                <a:cs typeface="Calibri"/>
                <a:sym typeface="Calibri"/>
              </a:rPr>
              <a:t>Realizace</a:t>
            </a:r>
            <a:endParaRPr b="1" sz="1400">
              <a:solidFill>
                <a:schemeClr val="lt1"/>
              </a:solidFill>
              <a:latin typeface="Calibri"/>
              <a:ea typeface="Calibri"/>
              <a:cs typeface="Calibri"/>
              <a:sym typeface="Calibri"/>
            </a:endParaRPr>
          </a:p>
        </p:txBody>
      </p:sp>
      <p:sp>
        <p:nvSpPr>
          <p:cNvPr id="698" name="Google Shape;698;p87"/>
          <p:cNvSpPr/>
          <p:nvPr/>
        </p:nvSpPr>
        <p:spPr>
          <a:xfrm>
            <a:off x="3761763" y="1624144"/>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chemeClr val="lt1"/>
                </a:solidFill>
                <a:latin typeface="Calibri"/>
                <a:ea typeface="Calibri"/>
                <a:cs typeface="Calibri"/>
                <a:sym typeface="Calibri"/>
              </a:rPr>
              <a:t>Výběr dodavatele</a:t>
            </a:r>
            <a:endParaRPr b="1">
              <a:solidFill>
                <a:schemeClr val="lt1"/>
              </a:solidFill>
              <a:latin typeface="Calibri"/>
              <a:ea typeface="Calibri"/>
              <a:cs typeface="Calibri"/>
              <a:sym typeface="Calibri"/>
            </a:endParaRPr>
          </a:p>
        </p:txBody>
      </p:sp>
      <p:sp>
        <p:nvSpPr>
          <p:cNvPr id="699" name="Google Shape;699;p87"/>
          <p:cNvSpPr/>
          <p:nvPr/>
        </p:nvSpPr>
        <p:spPr>
          <a:xfrm>
            <a:off x="2005175" y="1624163"/>
            <a:ext cx="1872900" cy="723000"/>
          </a:xfrm>
          <a:prstGeom prst="chevron">
            <a:avLst>
              <a:gd fmla="val 33473" name="adj"/>
            </a:avLst>
          </a:prstGeom>
          <a:gradFill>
            <a:gsLst>
              <a:gs pos="0">
                <a:srgbClr val="DDDDDD"/>
              </a:gs>
              <a:gs pos="100000">
                <a:srgbClr val="919191"/>
              </a:gs>
            </a:gsLst>
            <a:lin ang="5400012" scaled="0"/>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85000"/>
              </a:lnSpc>
              <a:spcBef>
                <a:spcPts val="0"/>
              </a:spcBef>
              <a:spcAft>
                <a:spcPts val="0"/>
              </a:spcAft>
              <a:buNone/>
            </a:pPr>
            <a:r>
              <a:rPr b="1" lang="cs-CZ">
                <a:solidFill>
                  <a:schemeClr val="lt1"/>
                </a:solidFill>
                <a:latin typeface="Calibri"/>
                <a:ea typeface="Calibri"/>
                <a:cs typeface="Calibri"/>
                <a:sym typeface="Calibri"/>
              </a:rPr>
              <a:t>Příprava soutěže</a:t>
            </a:r>
            <a:endParaRPr b="1">
              <a:solidFill>
                <a:schemeClr val="lt1"/>
              </a:solidFill>
              <a:latin typeface="Calibri"/>
              <a:ea typeface="Calibri"/>
              <a:cs typeface="Calibri"/>
              <a:sym typeface="Calibri"/>
            </a:endParaRPr>
          </a:p>
        </p:txBody>
      </p:sp>
      <p:sp>
        <p:nvSpPr>
          <p:cNvPr id="700" name="Google Shape;700;p87"/>
          <p:cNvSpPr txBox="1"/>
          <p:nvPr/>
        </p:nvSpPr>
        <p:spPr>
          <a:xfrm>
            <a:off x="5742750" y="3936050"/>
            <a:ext cx="3336300" cy="766200"/>
          </a:xfrm>
          <a:prstGeom prst="rect">
            <a:avLst/>
          </a:prstGeom>
          <a:noFill/>
          <a:ln>
            <a:noFill/>
          </a:ln>
        </p:spPr>
        <p:txBody>
          <a:bodyPr anchorCtr="0" anchor="t" bIns="45700" lIns="91425" spcFirstLastPara="1" rIns="91425" wrap="square" tIns="45700">
            <a:noAutofit/>
          </a:bodyPr>
          <a:lstStyle/>
          <a:p>
            <a:pPr indent="0" lvl="0" marL="0" marR="0" rtl="0" algn="r">
              <a:lnSpc>
                <a:spcPct val="150000"/>
              </a:lnSpc>
              <a:spcBef>
                <a:spcPts val="0"/>
              </a:spcBef>
              <a:spcAft>
                <a:spcPts val="0"/>
              </a:spcAft>
              <a:buNone/>
            </a:pPr>
            <a:r>
              <a:rPr b="1" lang="cs-CZ" sz="1300">
                <a:solidFill>
                  <a:schemeClr val="dk1"/>
                </a:solidFill>
                <a:latin typeface="Calibri"/>
                <a:ea typeface="Calibri"/>
                <a:cs typeface="Calibri"/>
                <a:sym typeface="Calibri"/>
              </a:rPr>
              <a:t>D1 - Ostrava</a:t>
            </a:r>
            <a:endParaRPr b="1" sz="1300">
              <a:solidFill>
                <a:schemeClr val="dk1"/>
              </a:solidFill>
              <a:latin typeface="Calibri"/>
              <a:ea typeface="Calibri"/>
              <a:cs typeface="Calibri"/>
              <a:sym typeface="Calibri"/>
            </a:endParaRPr>
          </a:p>
          <a:p>
            <a:pPr indent="0" lvl="0" marL="0" marR="0" rtl="0" algn="r">
              <a:lnSpc>
                <a:spcPct val="150000"/>
              </a:lnSpc>
              <a:spcBef>
                <a:spcPts val="0"/>
              </a:spcBef>
              <a:spcAft>
                <a:spcPts val="0"/>
              </a:spcAft>
              <a:buNone/>
            </a:pPr>
            <a:r>
              <a:rPr b="1" lang="cs-CZ" sz="1300">
                <a:solidFill>
                  <a:schemeClr val="dk1"/>
                </a:solidFill>
                <a:latin typeface="Calibri"/>
                <a:ea typeface="Calibri"/>
                <a:cs typeface="Calibri"/>
                <a:sym typeface="Calibri"/>
              </a:rPr>
              <a:t>Opencard</a:t>
            </a:r>
            <a:endParaRPr b="1" sz="1300">
              <a:solidFill>
                <a:schemeClr val="dk1"/>
              </a:solidFill>
              <a:latin typeface="Calibri"/>
              <a:ea typeface="Calibri"/>
              <a:cs typeface="Calibri"/>
              <a:sym typeface="Calibri"/>
            </a:endParaRPr>
          </a:p>
          <a:p>
            <a:pPr indent="0" lvl="0" marL="0" marR="0" rtl="0" algn="r">
              <a:lnSpc>
                <a:spcPct val="150000"/>
              </a:lnSpc>
              <a:spcBef>
                <a:spcPts val="0"/>
              </a:spcBef>
              <a:spcAft>
                <a:spcPts val="0"/>
              </a:spcAft>
              <a:buNone/>
            </a:pPr>
            <a:r>
              <a:t/>
            </a:r>
            <a:endParaRPr b="1" sz="1300">
              <a:solidFill>
                <a:schemeClr val="dk1"/>
              </a:solidFill>
              <a:latin typeface="Calibri"/>
              <a:ea typeface="Calibri"/>
              <a:cs typeface="Calibri"/>
              <a:sym typeface="Calibri"/>
            </a:endParaRPr>
          </a:p>
          <a:p>
            <a:pPr indent="0" lvl="0" marL="0" marR="0" rtl="0" algn="r">
              <a:lnSpc>
                <a:spcPct val="150000"/>
              </a:lnSpc>
              <a:spcBef>
                <a:spcPts val="0"/>
              </a:spcBef>
              <a:spcAft>
                <a:spcPts val="0"/>
              </a:spcAft>
              <a:buNone/>
            </a:pPr>
            <a:r>
              <a:t/>
            </a:r>
            <a:endParaRPr b="1" sz="1300">
              <a:solidFill>
                <a:schemeClr val="dk1"/>
              </a:solidFill>
              <a:latin typeface="Calibri"/>
              <a:ea typeface="Calibri"/>
              <a:cs typeface="Calibri"/>
              <a:sym typeface="Calibri"/>
            </a:endParaRPr>
          </a:p>
        </p:txBody>
      </p:sp>
      <p:sp>
        <p:nvSpPr>
          <p:cNvPr id="701" name="Google Shape;701;p87"/>
          <p:cNvSpPr txBox="1"/>
          <p:nvPr/>
        </p:nvSpPr>
        <p:spPr>
          <a:xfrm>
            <a:off x="7168318" y="2390750"/>
            <a:ext cx="1872900" cy="76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cs-CZ" sz="1300">
                <a:solidFill>
                  <a:srgbClr val="FF0000"/>
                </a:solidFill>
                <a:latin typeface="Calibri"/>
                <a:ea typeface="Calibri"/>
                <a:cs typeface="Calibri"/>
                <a:sym typeface="Calibri"/>
              </a:rPr>
              <a:t>Předávací protokoly, vymáhání sml. pokut, plnění záruk, vyhodnocení dopadu výdaje</a:t>
            </a:r>
            <a:endParaRPr b="1" sz="1300">
              <a:solidFill>
                <a:srgbClr val="FF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sz="13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4"/>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Orgány samosprávy</a:t>
            </a:r>
            <a:endParaRPr/>
          </a:p>
        </p:txBody>
      </p:sp>
      <p:pic>
        <p:nvPicPr>
          <p:cNvPr id="192" name="Google Shape;192;p34"/>
          <p:cNvPicPr preferRelativeResize="0"/>
          <p:nvPr/>
        </p:nvPicPr>
        <p:blipFill>
          <a:blip r:embed="rId3">
            <a:alphaModFix/>
          </a:blip>
          <a:stretch>
            <a:fillRect/>
          </a:stretch>
        </p:blipFill>
        <p:spPr>
          <a:xfrm>
            <a:off x="1039325" y="619325"/>
            <a:ext cx="6542976" cy="44561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88"/>
          <p:cNvSpPr/>
          <p:nvPr/>
        </p:nvSpPr>
        <p:spPr>
          <a:xfrm>
            <a:off x="2935090" y="1874550"/>
            <a:ext cx="3420900" cy="1426800"/>
          </a:xfrm>
          <a:prstGeom prst="ellipse">
            <a:avLst/>
          </a:prstGeom>
          <a:noFill/>
          <a:ln cap="flat" cmpd="sng" w="9525">
            <a:solidFill>
              <a:srgbClr val="FEFCF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p>
        </p:txBody>
      </p:sp>
      <p:pic>
        <p:nvPicPr>
          <p:cNvPr id="707" name="Google Shape;707;p88"/>
          <p:cNvPicPr preferRelativeResize="0"/>
          <p:nvPr/>
        </p:nvPicPr>
        <p:blipFill>
          <a:blip r:embed="rId3">
            <a:alphaModFix/>
          </a:blip>
          <a:stretch>
            <a:fillRect/>
          </a:stretch>
        </p:blipFill>
        <p:spPr>
          <a:xfrm>
            <a:off x="3515714" y="2229355"/>
            <a:ext cx="2257098" cy="717110"/>
          </a:xfrm>
          <a:prstGeom prst="rect">
            <a:avLst/>
          </a:prstGeom>
          <a:no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pic>
      <p:sp>
        <p:nvSpPr>
          <p:cNvPr id="708" name="Google Shape;708;p88"/>
          <p:cNvSpPr/>
          <p:nvPr/>
        </p:nvSpPr>
        <p:spPr>
          <a:xfrm>
            <a:off x="3753689" y="93529"/>
            <a:ext cx="1743600" cy="717300"/>
          </a:xfrm>
          <a:prstGeom prst="ellipse">
            <a:avLst/>
          </a:prstGeom>
          <a:solidFill>
            <a:schemeClr val="accent3"/>
          </a:solid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cs-CZ" sz="1000">
                <a:latin typeface="Inter SemiBold"/>
                <a:ea typeface="Inter SemiBold"/>
                <a:cs typeface="Inter SemiBold"/>
                <a:sym typeface="Inter SemiBold"/>
              </a:rPr>
              <a:t>VĚSTNÍK VEŘEJNÝCH ZAKÁZEK</a:t>
            </a:r>
            <a:endParaRPr sz="1000">
              <a:latin typeface="Inter SemiBold"/>
              <a:ea typeface="Inter SemiBold"/>
              <a:cs typeface="Inter SemiBold"/>
              <a:sym typeface="Inter SemiBold"/>
            </a:endParaRPr>
          </a:p>
        </p:txBody>
      </p:sp>
      <p:sp>
        <p:nvSpPr>
          <p:cNvPr id="709" name="Google Shape;709;p88"/>
          <p:cNvSpPr/>
          <p:nvPr/>
        </p:nvSpPr>
        <p:spPr>
          <a:xfrm>
            <a:off x="5663758" y="167872"/>
            <a:ext cx="1704600" cy="782400"/>
          </a:xfrm>
          <a:prstGeom prst="ellipse">
            <a:avLst/>
          </a:prstGeom>
          <a:solidFill>
            <a:schemeClr val="accent3"/>
          </a:solid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cs-CZ" sz="1000">
                <a:latin typeface="Inter SemiBold"/>
                <a:ea typeface="Inter SemiBold"/>
                <a:cs typeface="Inter SemiBold"/>
                <a:sym typeface="Inter SemiBold"/>
              </a:rPr>
              <a:t>22 000+ PROFILŮ ZADAVATELE</a:t>
            </a:r>
            <a:endParaRPr sz="1000">
              <a:latin typeface="Inter SemiBold"/>
              <a:ea typeface="Inter SemiBold"/>
              <a:cs typeface="Inter SemiBold"/>
              <a:sym typeface="Inter SemiBold"/>
            </a:endParaRPr>
          </a:p>
        </p:txBody>
      </p:sp>
      <p:sp>
        <p:nvSpPr>
          <p:cNvPr id="710" name="Google Shape;710;p88"/>
          <p:cNvSpPr/>
          <p:nvPr/>
        </p:nvSpPr>
        <p:spPr>
          <a:xfrm>
            <a:off x="7092796" y="810822"/>
            <a:ext cx="1344000" cy="708900"/>
          </a:xfrm>
          <a:prstGeom prst="ellipse">
            <a:avLst/>
          </a:prstGeom>
          <a:solidFill>
            <a:schemeClr val="accent3"/>
          </a:solid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cs-CZ" sz="1000">
                <a:latin typeface="Inter SemiBold"/>
                <a:ea typeface="Inter SemiBold"/>
                <a:cs typeface="Inter SemiBold"/>
                <a:sym typeface="Inter SemiBold"/>
              </a:rPr>
              <a:t>REGISTR SMLUV</a:t>
            </a:r>
            <a:endParaRPr sz="1000">
              <a:latin typeface="Inter SemiBold"/>
              <a:ea typeface="Inter SemiBold"/>
              <a:cs typeface="Inter SemiBold"/>
              <a:sym typeface="Inter SemiBold"/>
            </a:endParaRPr>
          </a:p>
        </p:txBody>
      </p:sp>
      <p:sp>
        <p:nvSpPr>
          <p:cNvPr id="711" name="Google Shape;711;p88"/>
          <p:cNvSpPr/>
          <p:nvPr/>
        </p:nvSpPr>
        <p:spPr>
          <a:xfrm>
            <a:off x="7368369" y="1704926"/>
            <a:ext cx="1543200" cy="708900"/>
          </a:xfrm>
          <a:prstGeom prst="ellipse">
            <a:avLst/>
          </a:prstGeom>
          <a:solidFill>
            <a:schemeClr val="accent3"/>
          </a:solid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cs-CZ" sz="1000">
                <a:latin typeface="Inter SemiBold"/>
                <a:ea typeface="Inter SemiBold"/>
                <a:cs typeface="Inter SemiBold"/>
                <a:sym typeface="Inter SemiBold"/>
              </a:rPr>
              <a:t>SBÍRKA ROZHODNUTÍ ÚOHS</a:t>
            </a:r>
            <a:endParaRPr sz="1000">
              <a:latin typeface="Inter SemiBold"/>
              <a:ea typeface="Inter SemiBold"/>
              <a:cs typeface="Inter SemiBold"/>
              <a:sym typeface="Inter SemiBold"/>
            </a:endParaRPr>
          </a:p>
        </p:txBody>
      </p:sp>
      <p:sp>
        <p:nvSpPr>
          <p:cNvPr id="712" name="Google Shape;712;p88"/>
          <p:cNvSpPr/>
          <p:nvPr/>
        </p:nvSpPr>
        <p:spPr>
          <a:xfrm>
            <a:off x="7508393" y="3540011"/>
            <a:ext cx="1344000" cy="708900"/>
          </a:xfrm>
          <a:prstGeom prst="ellipse">
            <a:avLst/>
          </a:prstGeom>
          <a:solidFill>
            <a:schemeClr val="accent3"/>
          </a:solid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cs-CZ" sz="1000">
                <a:latin typeface="Inter SemiBold"/>
                <a:ea typeface="Inter SemiBold"/>
                <a:cs typeface="Inter SemiBold"/>
                <a:sym typeface="Inter SemiBold"/>
              </a:rPr>
              <a:t>STÁTNÍ POKLADNA</a:t>
            </a:r>
            <a:endParaRPr sz="1000">
              <a:latin typeface="Inter SemiBold"/>
              <a:ea typeface="Inter SemiBold"/>
              <a:cs typeface="Inter SemiBold"/>
              <a:sym typeface="Inter SemiBold"/>
            </a:endParaRPr>
          </a:p>
        </p:txBody>
      </p:sp>
      <p:sp>
        <p:nvSpPr>
          <p:cNvPr id="713" name="Google Shape;713;p88"/>
          <p:cNvSpPr/>
          <p:nvPr/>
        </p:nvSpPr>
        <p:spPr>
          <a:xfrm>
            <a:off x="6467147" y="4219896"/>
            <a:ext cx="1344000" cy="708900"/>
          </a:xfrm>
          <a:prstGeom prst="ellipse">
            <a:avLst/>
          </a:prstGeom>
          <a:solidFill>
            <a:schemeClr val="accent3"/>
          </a:solid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cs-CZ" sz="1000">
                <a:latin typeface="Inter SemiBold"/>
                <a:ea typeface="Inter SemiBold"/>
                <a:cs typeface="Inter SemiBold"/>
                <a:sym typeface="Inter SemiBold"/>
              </a:rPr>
              <a:t>CRIBIS</a:t>
            </a:r>
            <a:endParaRPr sz="1000">
              <a:latin typeface="Inter SemiBold"/>
              <a:ea typeface="Inter SemiBold"/>
              <a:cs typeface="Inter SemiBold"/>
              <a:sym typeface="Inter SemiBold"/>
            </a:endParaRPr>
          </a:p>
        </p:txBody>
      </p:sp>
      <p:sp>
        <p:nvSpPr>
          <p:cNvPr id="714" name="Google Shape;714;p88"/>
          <p:cNvSpPr/>
          <p:nvPr/>
        </p:nvSpPr>
        <p:spPr>
          <a:xfrm>
            <a:off x="4872116" y="4296101"/>
            <a:ext cx="1414800" cy="724200"/>
          </a:xfrm>
          <a:prstGeom prst="ellipse">
            <a:avLst/>
          </a:prstGeom>
          <a:solidFill>
            <a:schemeClr val="accent3"/>
          </a:solid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cs-CZ" sz="1000">
                <a:latin typeface="Inter SemiBold"/>
                <a:ea typeface="Inter SemiBold"/>
                <a:cs typeface="Inter SemiBold"/>
                <a:sym typeface="Inter SemiBold"/>
              </a:rPr>
              <a:t>SANKČNÍ SEZNAMY</a:t>
            </a:r>
            <a:endParaRPr sz="1000">
              <a:latin typeface="Inter SemiBold"/>
              <a:ea typeface="Inter SemiBold"/>
              <a:cs typeface="Inter SemiBold"/>
              <a:sym typeface="Inter SemiBold"/>
            </a:endParaRPr>
          </a:p>
        </p:txBody>
      </p:sp>
      <p:sp>
        <p:nvSpPr>
          <p:cNvPr id="715" name="Google Shape;715;p88"/>
          <p:cNvSpPr/>
          <p:nvPr/>
        </p:nvSpPr>
        <p:spPr>
          <a:xfrm>
            <a:off x="505190" y="3988625"/>
            <a:ext cx="1263900" cy="569700"/>
          </a:xfrm>
          <a:prstGeom prst="ellipse">
            <a:avLst/>
          </a:prstGeom>
          <a:solidFill>
            <a:schemeClr val="accent3"/>
          </a:solid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cs-CZ" sz="1000">
                <a:latin typeface="Inter SemiBold"/>
                <a:ea typeface="Inter SemiBold"/>
                <a:cs typeface="Inter SemiBold"/>
                <a:sym typeface="Inter SemiBold"/>
              </a:rPr>
              <a:t>VOLBY.CZ</a:t>
            </a:r>
            <a:endParaRPr sz="1000">
              <a:latin typeface="Inter SemiBold"/>
              <a:ea typeface="Inter SemiBold"/>
              <a:cs typeface="Inter SemiBold"/>
              <a:sym typeface="Inter SemiBold"/>
            </a:endParaRPr>
          </a:p>
        </p:txBody>
      </p:sp>
      <p:sp>
        <p:nvSpPr>
          <p:cNvPr id="716" name="Google Shape;716;p88"/>
          <p:cNvSpPr/>
          <p:nvPr/>
        </p:nvSpPr>
        <p:spPr>
          <a:xfrm>
            <a:off x="135541" y="1483499"/>
            <a:ext cx="1545300" cy="744900"/>
          </a:xfrm>
          <a:prstGeom prst="ellipse">
            <a:avLst/>
          </a:prstGeom>
          <a:solidFill>
            <a:schemeClr val="accent3"/>
          </a:solid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cs-CZ" sz="1000">
                <a:latin typeface="Inter SemiBold"/>
                <a:ea typeface="Inter SemiBold"/>
                <a:cs typeface="Inter SemiBold"/>
                <a:sym typeface="Inter SemiBold"/>
              </a:rPr>
              <a:t>INSOLVENČNÍ REJSTŘÍK</a:t>
            </a:r>
            <a:endParaRPr sz="1000">
              <a:latin typeface="Inter SemiBold"/>
              <a:ea typeface="Inter SemiBold"/>
              <a:cs typeface="Inter SemiBold"/>
              <a:sym typeface="Inter SemiBold"/>
            </a:endParaRPr>
          </a:p>
        </p:txBody>
      </p:sp>
      <p:cxnSp>
        <p:nvCxnSpPr>
          <p:cNvPr id="717" name="Google Shape;717;p88"/>
          <p:cNvCxnSpPr/>
          <p:nvPr/>
        </p:nvCxnSpPr>
        <p:spPr>
          <a:xfrm>
            <a:off x="4608040" y="790650"/>
            <a:ext cx="192600" cy="1015200"/>
          </a:xfrm>
          <a:prstGeom prst="straightConnector1">
            <a:avLst/>
          </a:prstGeom>
          <a:noFill/>
          <a:ln cap="flat" cmpd="sng" w="9525">
            <a:solidFill>
              <a:schemeClr val="accent3"/>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718" name="Google Shape;718;p88"/>
          <p:cNvCxnSpPr>
            <a:stCxn id="709" idx="4"/>
          </p:cNvCxnSpPr>
          <p:nvPr/>
        </p:nvCxnSpPr>
        <p:spPr>
          <a:xfrm flipH="1">
            <a:off x="5445358" y="950272"/>
            <a:ext cx="1070700" cy="968400"/>
          </a:xfrm>
          <a:prstGeom prst="straightConnector1">
            <a:avLst/>
          </a:prstGeom>
          <a:noFill/>
          <a:ln cap="flat" cmpd="sng" w="9525">
            <a:solidFill>
              <a:schemeClr val="accent3"/>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719" name="Google Shape;719;p88"/>
          <p:cNvCxnSpPr>
            <a:stCxn id="710" idx="3"/>
            <a:endCxn id="706" idx="7"/>
          </p:cNvCxnSpPr>
          <p:nvPr/>
        </p:nvCxnSpPr>
        <p:spPr>
          <a:xfrm flipH="1">
            <a:off x="5855021" y="1415906"/>
            <a:ext cx="1434600" cy="667500"/>
          </a:xfrm>
          <a:prstGeom prst="straightConnector1">
            <a:avLst/>
          </a:prstGeom>
          <a:noFill/>
          <a:ln cap="flat" cmpd="sng" w="9525">
            <a:solidFill>
              <a:schemeClr val="accent3"/>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720" name="Google Shape;720;p88"/>
          <p:cNvCxnSpPr>
            <a:stCxn id="711" idx="2"/>
          </p:cNvCxnSpPr>
          <p:nvPr/>
        </p:nvCxnSpPr>
        <p:spPr>
          <a:xfrm flipH="1">
            <a:off x="6315969" y="2059376"/>
            <a:ext cx="1052400" cy="343200"/>
          </a:xfrm>
          <a:prstGeom prst="straightConnector1">
            <a:avLst/>
          </a:prstGeom>
          <a:noFill/>
          <a:ln cap="flat" cmpd="sng" w="9525">
            <a:solidFill>
              <a:schemeClr val="accent3"/>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721" name="Google Shape;721;p88"/>
          <p:cNvCxnSpPr>
            <a:stCxn id="712" idx="1"/>
          </p:cNvCxnSpPr>
          <p:nvPr/>
        </p:nvCxnSpPr>
        <p:spPr>
          <a:xfrm rot="10800000">
            <a:off x="6150317" y="2878827"/>
            <a:ext cx="1554900" cy="765000"/>
          </a:xfrm>
          <a:prstGeom prst="straightConnector1">
            <a:avLst/>
          </a:prstGeom>
          <a:noFill/>
          <a:ln cap="flat" cmpd="sng" w="9525">
            <a:solidFill>
              <a:schemeClr val="accent3"/>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722" name="Google Shape;722;p88"/>
          <p:cNvCxnSpPr>
            <a:stCxn id="713" idx="0"/>
          </p:cNvCxnSpPr>
          <p:nvPr/>
        </p:nvCxnSpPr>
        <p:spPr>
          <a:xfrm rot="10800000">
            <a:off x="5646347" y="3148596"/>
            <a:ext cx="1492800" cy="1071300"/>
          </a:xfrm>
          <a:prstGeom prst="straightConnector1">
            <a:avLst/>
          </a:prstGeom>
          <a:noFill/>
          <a:ln cap="flat" cmpd="sng" w="9525">
            <a:solidFill>
              <a:schemeClr val="accent3"/>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723" name="Google Shape;723;p88"/>
          <p:cNvCxnSpPr>
            <a:stCxn id="714" idx="0"/>
          </p:cNvCxnSpPr>
          <p:nvPr/>
        </p:nvCxnSpPr>
        <p:spPr>
          <a:xfrm rot="10800000">
            <a:off x="5163116" y="3281201"/>
            <a:ext cx="416400" cy="1014900"/>
          </a:xfrm>
          <a:prstGeom prst="straightConnector1">
            <a:avLst/>
          </a:prstGeom>
          <a:noFill/>
          <a:ln cap="flat" cmpd="sng" w="9525">
            <a:solidFill>
              <a:schemeClr val="accent3"/>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724" name="Google Shape;724;p88"/>
          <p:cNvCxnSpPr>
            <a:stCxn id="715" idx="7"/>
          </p:cNvCxnSpPr>
          <p:nvPr/>
        </p:nvCxnSpPr>
        <p:spPr>
          <a:xfrm flipH="1" rot="10800000">
            <a:off x="1583997" y="3055356"/>
            <a:ext cx="1684800" cy="1016700"/>
          </a:xfrm>
          <a:prstGeom prst="straightConnector1">
            <a:avLst/>
          </a:prstGeom>
          <a:noFill/>
          <a:ln cap="flat" cmpd="sng" w="9525">
            <a:solidFill>
              <a:schemeClr val="accent3"/>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725" name="Google Shape;725;p88"/>
          <p:cNvCxnSpPr>
            <a:stCxn id="716" idx="6"/>
          </p:cNvCxnSpPr>
          <p:nvPr/>
        </p:nvCxnSpPr>
        <p:spPr>
          <a:xfrm>
            <a:off x="1680841" y="1855949"/>
            <a:ext cx="1362000" cy="465900"/>
          </a:xfrm>
          <a:prstGeom prst="straightConnector1">
            <a:avLst/>
          </a:prstGeom>
          <a:noFill/>
          <a:ln cap="flat" cmpd="sng" w="9525">
            <a:solidFill>
              <a:schemeClr val="accent3"/>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726" name="Google Shape;726;p88"/>
          <p:cNvSpPr/>
          <p:nvPr/>
        </p:nvSpPr>
        <p:spPr>
          <a:xfrm>
            <a:off x="7415757" y="2564844"/>
            <a:ext cx="1641600" cy="724200"/>
          </a:xfrm>
          <a:prstGeom prst="ellipse">
            <a:avLst/>
          </a:prstGeom>
          <a:solidFill>
            <a:schemeClr val="accent3"/>
          </a:solid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cs-CZ" sz="1000">
                <a:latin typeface="Inter SemiBold"/>
                <a:ea typeface="Inter SemiBold"/>
                <a:cs typeface="Inter SemiBold"/>
                <a:sym typeface="Inter SemiBold"/>
              </a:rPr>
              <a:t>INTERNÍ ÚČETNICTVÍ</a:t>
            </a:r>
            <a:endParaRPr sz="1000">
              <a:latin typeface="Inter SemiBold"/>
              <a:ea typeface="Inter SemiBold"/>
              <a:cs typeface="Inter SemiBold"/>
              <a:sym typeface="Inter SemiBold"/>
            </a:endParaRPr>
          </a:p>
        </p:txBody>
      </p:sp>
      <p:cxnSp>
        <p:nvCxnSpPr>
          <p:cNvPr id="727" name="Google Shape;727;p88"/>
          <p:cNvCxnSpPr>
            <a:stCxn id="726" idx="2"/>
          </p:cNvCxnSpPr>
          <p:nvPr/>
        </p:nvCxnSpPr>
        <p:spPr>
          <a:xfrm rot="10800000">
            <a:off x="6300057" y="2629044"/>
            <a:ext cx="1115700" cy="297900"/>
          </a:xfrm>
          <a:prstGeom prst="straightConnector1">
            <a:avLst/>
          </a:prstGeom>
          <a:noFill/>
          <a:ln cap="flat" cmpd="sng" w="9525">
            <a:solidFill>
              <a:schemeClr val="accent3"/>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728" name="Google Shape;728;p88"/>
          <p:cNvSpPr/>
          <p:nvPr/>
        </p:nvSpPr>
        <p:spPr>
          <a:xfrm>
            <a:off x="298304" y="575674"/>
            <a:ext cx="1545300" cy="786900"/>
          </a:xfrm>
          <a:prstGeom prst="ellipse">
            <a:avLst/>
          </a:prstGeom>
          <a:solidFill>
            <a:schemeClr val="accent3"/>
          </a:solid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cs-CZ" sz="1000">
                <a:latin typeface="Inter SemiBold"/>
                <a:ea typeface="Inter SemiBold"/>
                <a:cs typeface="Inter SemiBold"/>
                <a:sym typeface="Inter SemiBold"/>
              </a:rPr>
              <a:t>OBCHODNÍ REJSTŘÍK</a:t>
            </a:r>
            <a:endParaRPr sz="1000">
              <a:latin typeface="Inter SemiBold"/>
              <a:ea typeface="Inter SemiBold"/>
              <a:cs typeface="Inter SemiBold"/>
              <a:sym typeface="Inter SemiBold"/>
            </a:endParaRPr>
          </a:p>
        </p:txBody>
      </p:sp>
      <p:sp>
        <p:nvSpPr>
          <p:cNvPr id="729" name="Google Shape;729;p88"/>
          <p:cNvSpPr/>
          <p:nvPr/>
        </p:nvSpPr>
        <p:spPr>
          <a:xfrm>
            <a:off x="100365" y="2349325"/>
            <a:ext cx="1704600" cy="667500"/>
          </a:xfrm>
          <a:prstGeom prst="ellipse">
            <a:avLst/>
          </a:prstGeom>
          <a:solidFill>
            <a:schemeClr val="accent3"/>
          </a:solid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cs-CZ" sz="1000">
                <a:latin typeface="Inter SemiBold"/>
                <a:ea typeface="Inter SemiBold"/>
                <a:cs typeface="Inter SemiBold"/>
                <a:sym typeface="Inter SemiBold"/>
              </a:rPr>
              <a:t>ŽIVNOSTENSKÝ REJSTŘÍK</a:t>
            </a:r>
            <a:endParaRPr sz="1000">
              <a:latin typeface="Inter SemiBold"/>
              <a:ea typeface="Inter SemiBold"/>
              <a:cs typeface="Inter SemiBold"/>
              <a:sym typeface="Inter SemiBold"/>
            </a:endParaRPr>
          </a:p>
        </p:txBody>
      </p:sp>
      <p:sp>
        <p:nvSpPr>
          <p:cNvPr id="730" name="Google Shape;730;p88"/>
          <p:cNvSpPr/>
          <p:nvPr/>
        </p:nvSpPr>
        <p:spPr>
          <a:xfrm>
            <a:off x="1843620" y="144928"/>
            <a:ext cx="1743600" cy="828300"/>
          </a:xfrm>
          <a:prstGeom prst="ellipse">
            <a:avLst/>
          </a:prstGeom>
          <a:solidFill>
            <a:schemeClr val="accent3"/>
          </a:solid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cs-CZ" sz="1000">
                <a:latin typeface="Inter SemiBold"/>
                <a:ea typeface="Inter SemiBold"/>
                <a:cs typeface="Inter SemiBold"/>
                <a:sym typeface="Inter SemiBold"/>
              </a:rPr>
              <a:t>EVIDENCE SKUTEČNÝCH MAJITELŮ</a:t>
            </a:r>
            <a:endParaRPr sz="1000">
              <a:latin typeface="Inter SemiBold"/>
              <a:ea typeface="Inter SemiBold"/>
              <a:cs typeface="Inter SemiBold"/>
              <a:sym typeface="Inter SemiBold"/>
            </a:endParaRPr>
          </a:p>
        </p:txBody>
      </p:sp>
      <p:sp>
        <p:nvSpPr>
          <p:cNvPr id="731" name="Google Shape;731;p88"/>
          <p:cNvSpPr/>
          <p:nvPr/>
        </p:nvSpPr>
        <p:spPr>
          <a:xfrm>
            <a:off x="3243765" y="4306776"/>
            <a:ext cx="1487400" cy="724200"/>
          </a:xfrm>
          <a:prstGeom prst="ellipse">
            <a:avLst/>
          </a:prstGeom>
          <a:solidFill>
            <a:schemeClr val="accent3"/>
          </a:solid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cs-CZ" sz="1000">
                <a:latin typeface="Inter SemiBold"/>
                <a:ea typeface="Inter SemiBold"/>
                <a:cs typeface="Inter SemiBold"/>
                <a:sym typeface="Inter SemiBold"/>
              </a:rPr>
              <a:t>DARY POL. STRANÁM UDHPSH.CZ</a:t>
            </a:r>
            <a:endParaRPr sz="1000">
              <a:latin typeface="Inter SemiBold"/>
              <a:ea typeface="Inter SemiBold"/>
              <a:cs typeface="Inter SemiBold"/>
              <a:sym typeface="Inter SemiBold"/>
            </a:endParaRPr>
          </a:p>
        </p:txBody>
      </p:sp>
      <p:cxnSp>
        <p:nvCxnSpPr>
          <p:cNvPr id="732" name="Google Shape;732;p88"/>
          <p:cNvCxnSpPr>
            <a:stCxn id="729" idx="6"/>
            <a:endCxn id="706" idx="2"/>
          </p:cNvCxnSpPr>
          <p:nvPr/>
        </p:nvCxnSpPr>
        <p:spPr>
          <a:xfrm flipH="1" rot="10800000">
            <a:off x="1804965" y="2587975"/>
            <a:ext cx="1130100" cy="95100"/>
          </a:xfrm>
          <a:prstGeom prst="straightConnector1">
            <a:avLst/>
          </a:prstGeom>
          <a:noFill/>
          <a:ln cap="flat" cmpd="sng" w="9525">
            <a:solidFill>
              <a:schemeClr val="accent3"/>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733" name="Google Shape;733;p88"/>
          <p:cNvCxnSpPr>
            <a:stCxn id="728" idx="5"/>
            <a:endCxn id="706" idx="1"/>
          </p:cNvCxnSpPr>
          <p:nvPr/>
        </p:nvCxnSpPr>
        <p:spPr>
          <a:xfrm>
            <a:off x="1617300" y="1247336"/>
            <a:ext cx="1818900" cy="836100"/>
          </a:xfrm>
          <a:prstGeom prst="straightConnector1">
            <a:avLst/>
          </a:prstGeom>
          <a:noFill/>
          <a:ln cap="flat" cmpd="sng" w="9525">
            <a:solidFill>
              <a:schemeClr val="accent3"/>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734" name="Google Shape;734;p88"/>
          <p:cNvCxnSpPr>
            <a:stCxn id="730" idx="5"/>
          </p:cNvCxnSpPr>
          <p:nvPr/>
        </p:nvCxnSpPr>
        <p:spPr>
          <a:xfrm>
            <a:off x="3331876" y="851926"/>
            <a:ext cx="597900" cy="1034400"/>
          </a:xfrm>
          <a:prstGeom prst="straightConnector1">
            <a:avLst/>
          </a:prstGeom>
          <a:noFill/>
          <a:ln cap="flat" cmpd="sng" w="9525">
            <a:solidFill>
              <a:schemeClr val="accent3"/>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735" name="Google Shape;735;p88"/>
          <p:cNvCxnSpPr>
            <a:stCxn id="731" idx="0"/>
          </p:cNvCxnSpPr>
          <p:nvPr/>
        </p:nvCxnSpPr>
        <p:spPr>
          <a:xfrm flipH="1" rot="10800000">
            <a:off x="3987465" y="3281076"/>
            <a:ext cx="404100" cy="1025700"/>
          </a:xfrm>
          <a:prstGeom prst="straightConnector1">
            <a:avLst/>
          </a:prstGeom>
          <a:noFill/>
          <a:ln cap="flat" cmpd="sng" w="9525">
            <a:solidFill>
              <a:schemeClr val="accent3"/>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736" name="Google Shape;736;p88"/>
          <p:cNvSpPr/>
          <p:nvPr/>
        </p:nvSpPr>
        <p:spPr>
          <a:xfrm>
            <a:off x="75465" y="3191125"/>
            <a:ext cx="1818900" cy="667500"/>
          </a:xfrm>
          <a:prstGeom prst="ellipse">
            <a:avLst/>
          </a:prstGeom>
          <a:solidFill>
            <a:schemeClr val="accent3"/>
          </a:solid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cs-CZ" sz="1000">
                <a:latin typeface="Inter SemiBold"/>
                <a:ea typeface="Inter SemiBold"/>
                <a:cs typeface="Inter SemiBold"/>
                <a:sym typeface="Inter SemiBold"/>
              </a:rPr>
              <a:t>REGISTR EKONOMICKÝCH SUBJEKTŮ</a:t>
            </a:r>
            <a:endParaRPr sz="1000">
              <a:latin typeface="Inter SemiBold"/>
              <a:ea typeface="Inter SemiBold"/>
              <a:cs typeface="Inter SemiBold"/>
              <a:sym typeface="Inter SemiBold"/>
            </a:endParaRPr>
          </a:p>
        </p:txBody>
      </p:sp>
      <p:cxnSp>
        <p:nvCxnSpPr>
          <p:cNvPr id="737" name="Google Shape;737;p88"/>
          <p:cNvCxnSpPr>
            <a:stCxn id="736" idx="7"/>
          </p:cNvCxnSpPr>
          <p:nvPr/>
        </p:nvCxnSpPr>
        <p:spPr>
          <a:xfrm flipH="1" rot="10800000">
            <a:off x="1627994" y="2878178"/>
            <a:ext cx="1455300" cy="410700"/>
          </a:xfrm>
          <a:prstGeom prst="straightConnector1">
            <a:avLst/>
          </a:prstGeom>
          <a:noFill/>
          <a:ln cap="flat" cmpd="sng" w="9525">
            <a:solidFill>
              <a:schemeClr val="accent3"/>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738" name="Google Shape;738;p88"/>
          <p:cNvSpPr/>
          <p:nvPr/>
        </p:nvSpPr>
        <p:spPr>
          <a:xfrm>
            <a:off x="1773240" y="4303550"/>
            <a:ext cx="1344000" cy="667500"/>
          </a:xfrm>
          <a:prstGeom prst="ellipse">
            <a:avLst/>
          </a:prstGeom>
          <a:solidFill>
            <a:schemeClr val="accent3"/>
          </a:solid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cs-CZ" sz="1000">
                <a:latin typeface="Inter SemiBold"/>
                <a:ea typeface="Inter SemiBold"/>
                <a:cs typeface="Inter SemiBold"/>
                <a:sym typeface="Inter SemiBold"/>
              </a:rPr>
              <a:t>CENTRÁLNÍ REGISTR OZNÁMENÍ</a:t>
            </a:r>
            <a:endParaRPr sz="1000">
              <a:latin typeface="Inter SemiBold"/>
              <a:ea typeface="Inter SemiBold"/>
              <a:cs typeface="Inter SemiBold"/>
              <a:sym typeface="Inter SemiBold"/>
            </a:endParaRPr>
          </a:p>
        </p:txBody>
      </p:sp>
      <p:cxnSp>
        <p:nvCxnSpPr>
          <p:cNvPr id="739" name="Google Shape;739;p88"/>
          <p:cNvCxnSpPr/>
          <p:nvPr/>
        </p:nvCxnSpPr>
        <p:spPr>
          <a:xfrm flipH="1" rot="10800000">
            <a:off x="2760815" y="3200750"/>
            <a:ext cx="990900" cy="1104300"/>
          </a:xfrm>
          <a:prstGeom prst="straightConnector1">
            <a:avLst/>
          </a:prstGeom>
          <a:noFill/>
          <a:ln cap="flat" cmpd="sng" w="9525">
            <a:solidFill>
              <a:schemeClr val="accent3"/>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89"/>
          <p:cNvSpPr txBox="1"/>
          <p:nvPr>
            <p:ph idx="1" type="subTitle"/>
          </p:nvPr>
        </p:nvSpPr>
        <p:spPr>
          <a:xfrm>
            <a:off x="491561" y="1110625"/>
            <a:ext cx="8641500" cy="3300000"/>
          </a:xfrm>
          <a:prstGeom prst="rect">
            <a:avLst/>
          </a:prstGeom>
        </p:spPr>
        <p:txBody>
          <a:bodyPr anchorCtr="0" anchor="t" bIns="91425" lIns="91425" spcFirstLastPara="1" rIns="91425" wrap="square" tIns="91425">
            <a:normAutofit lnSpcReduction="10000"/>
          </a:bodyPr>
          <a:lstStyle/>
          <a:p>
            <a:pPr indent="-381000" lvl="0" marL="457200" marR="0" rtl="0" algn="l">
              <a:lnSpc>
                <a:spcPct val="115000"/>
              </a:lnSpc>
              <a:spcBef>
                <a:spcPts val="640"/>
              </a:spcBef>
              <a:spcAft>
                <a:spcPts val="0"/>
              </a:spcAft>
              <a:buSzPts val="2400"/>
              <a:buChar char="●"/>
            </a:pPr>
            <a:r>
              <a:rPr lang="cs-CZ" sz="2400"/>
              <a:t>nejrizikovější jsou zakázky malého rozsahu</a:t>
            </a:r>
            <a:endParaRPr sz="2400"/>
          </a:p>
          <a:p>
            <a:pPr indent="0" lvl="0" marL="0" marR="0" rtl="0" algn="l">
              <a:lnSpc>
                <a:spcPct val="115000"/>
              </a:lnSpc>
              <a:spcBef>
                <a:spcPts val="640"/>
              </a:spcBef>
              <a:spcAft>
                <a:spcPts val="0"/>
              </a:spcAft>
              <a:buNone/>
            </a:pPr>
            <a:r>
              <a:t/>
            </a:r>
            <a:endParaRPr sz="2400"/>
          </a:p>
          <a:p>
            <a:pPr indent="-381000" lvl="0" marL="457200" marR="0" rtl="0" algn="l">
              <a:lnSpc>
                <a:spcPct val="115000"/>
              </a:lnSpc>
              <a:spcBef>
                <a:spcPts val="640"/>
              </a:spcBef>
              <a:spcAft>
                <a:spcPts val="0"/>
              </a:spcAft>
              <a:buSzPts val="2400"/>
              <a:buChar char="●"/>
            </a:pPr>
            <a:r>
              <a:rPr lang="cs-CZ" sz="2400"/>
              <a:t>prosaďte zveřejňování záměrů od 250,000,- Kč </a:t>
            </a:r>
            <a:endParaRPr sz="2400"/>
          </a:p>
          <a:p>
            <a:pPr indent="0" lvl="0" marL="0" marR="0" rtl="0" algn="l">
              <a:lnSpc>
                <a:spcPct val="115000"/>
              </a:lnSpc>
              <a:spcBef>
                <a:spcPts val="640"/>
              </a:spcBef>
              <a:spcAft>
                <a:spcPts val="0"/>
              </a:spcAft>
              <a:buNone/>
            </a:pPr>
            <a:r>
              <a:t/>
            </a:r>
            <a:endParaRPr sz="2400"/>
          </a:p>
          <a:p>
            <a:pPr indent="-381000" lvl="0" marL="457200" marR="0" rtl="0" algn="l">
              <a:lnSpc>
                <a:spcPct val="115000"/>
              </a:lnSpc>
              <a:spcBef>
                <a:spcPts val="640"/>
              </a:spcBef>
              <a:spcAft>
                <a:spcPts val="0"/>
              </a:spcAft>
              <a:buSzPts val="2400"/>
              <a:buChar char="●"/>
            </a:pPr>
            <a:r>
              <a:rPr lang="cs-CZ" sz="2400"/>
              <a:t>ptejte se na průzkum trhu</a:t>
            </a:r>
            <a:endParaRPr sz="2400"/>
          </a:p>
          <a:p>
            <a:pPr indent="0" lvl="0" marL="0" marR="0" rtl="0" algn="l">
              <a:lnSpc>
                <a:spcPct val="115000"/>
              </a:lnSpc>
              <a:spcBef>
                <a:spcPts val="640"/>
              </a:spcBef>
              <a:spcAft>
                <a:spcPts val="0"/>
              </a:spcAft>
              <a:buNone/>
            </a:pPr>
            <a:r>
              <a:t/>
            </a:r>
            <a:endParaRPr sz="2400"/>
          </a:p>
          <a:p>
            <a:pPr indent="-381000" lvl="0" marL="457200" rtl="0" algn="l">
              <a:lnSpc>
                <a:spcPct val="115000"/>
              </a:lnSpc>
              <a:spcBef>
                <a:spcPts val="0"/>
              </a:spcBef>
              <a:spcAft>
                <a:spcPts val="0"/>
              </a:spcAft>
              <a:buSzPts val="2400"/>
              <a:buChar char="●"/>
            </a:pPr>
            <a:r>
              <a:rPr lang="cs-CZ" sz="2400"/>
              <a:t>zjistěte, kdo a do jaké výše může zadávat “z ruky”</a:t>
            </a:r>
            <a:endParaRPr sz="2400"/>
          </a:p>
        </p:txBody>
      </p:sp>
      <p:sp>
        <p:nvSpPr>
          <p:cNvPr id="746" name="Google Shape;746;p89"/>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cs-CZ"/>
              <a:t>Co je nutné si odnést?</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pic>
        <p:nvPicPr>
          <p:cNvPr id="752" name="Google Shape;752;p90"/>
          <p:cNvPicPr preferRelativeResize="0"/>
          <p:nvPr/>
        </p:nvPicPr>
        <p:blipFill>
          <a:blip r:embed="rId3">
            <a:alphaModFix/>
          </a:blip>
          <a:stretch>
            <a:fillRect/>
          </a:stretch>
        </p:blipFill>
        <p:spPr>
          <a:xfrm>
            <a:off x="823249" y="4"/>
            <a:ext cx="7497525" cy="5143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91"/>
          <p:cNvSpPr txBox="1"/>
          <p:nvPr>
            <p:ph idx="1" type="subTitle"/>
          </p:nvPr>
        </p:nvSpPr>
        <p:spPr>
          <a:xfrm>
            <a:off x="0" y="884269"/>
            <a:ext cx="9144000" cy="4355700"/>
          </a:xfrm>
          <a:prstGeom prst="rect">
            <a:avLst/>
          </a:prstGeom>
        </p:spPr>
        <p:txBody>
          <a:bodyPr anchorCtr="0" anchor="t" bIns="91425" lIns="91425" spcFirstLastPara="1" rIns="91425" wrap="square" tIns="91425">
            <a:noAutofit/>
          </a:bodyPr>
          <a:lstStyle/>
          <a:p>
            <a:pPr indent="-142874" lvl="0" marL="899999" rtl="0" algn="l">
              <a:lnSpc>
                <a:spcPct val="130000"/>
              </a:lnSpc>
              <a:spcBef>
                <a:spcPts val="640"/>
              </a:spcBef>
              <a:spcAft>
                <a:spcPts val="0"/>
              </a:spcAft>
              <a:buClr>
                <a:schemeClr val="dk1"/>
              </a:buClr>
              <a:buSzPts val="770"/>
              <a:buFont typeface="Arial"/>
              <a:buNone/>
            </a:pPr>
            <a:r>
              <a:rPr lang="cs-CZ" sz="2120" u="sng">
                <a:solidFill>
                  <a:srgbClr val="0000FF"/>
                </a:solidFill>
                <a:latin typeface="Calibri"/>
                <a:ea typeface="Calibri"/>
                <a:cs typeface="Calibri"/>
                <a:sym typeface="Calibri"/>
                <a:hlinkClick r:id="rId3">
                  <a:extLst>
                    <a:ext uri="{A12FA001-AC4F-418D-AE19-62706E023703}">
                      <ahyp:hlinkClr val="tx"/>
                    </a:ext>
                  </a:extLst>
                </a:hlinkClick>
              </a:rPr>
              <a:t>kontrola.datlab.eu</a:t>
            </a:r>
            <a:r>
              <a:rPr lang="cs-CZ" sz="2120">
                <a:solidFill>
                  <a:schemeClr val="dk1"/>
                </a:solidFill>
                <a:latin typeface="Calibri"/>
                <a:ea typeface="Calibri"/>
                <a:cs typeface="Calibri"/>
                <a:sym typeface="Calibri"/>
              </a:rPr>
              <a:t> - nástroj pro analýzu zakázek</a:t>
            </a:r>
            <a:endParaRPr sz="2120">
              <a:solidFill>
                <a:schemeClr val="dk1"/>
              </a:solidFill>
              <a:latin typeface="Calibri"/>
              <a:ea typeface="Calibri"/>
              <a:cs typeface="Calibri"/>
              <a:sym typeface="Calibri"/>
            </a:endParaRPr>
          </a:p>
          <a:p>
            <a:pPr indent="-142874" lvl="0" marL="899999" rtl="0" algn="l">
              <a:lnSpc>
                <a:spcPct val="130000"/>
              </a:lnSpc>
              <a:spcBef>
                <a:spcPts val="640"/>
              </a:spcBef>
              <a:spcAft>
                <a:spcPts val="0"/>
              </a:spcAft>
              <a:buClr>
                <a:schemeClr val="dk1"/>
              </a:buClr>
              <a:buSzPts val="770"/>
              <a:buFont typeface="Arial"/>
              <a:buNone/>
            </a:pPr>
            <a:r>
              <a:rPr lang="cs-CZ" sz="2120" u="sng">
                <a:solidFill>
                  <a:srgbClr val="0000FF"/>
                </a:solidFill>
                <a:latin typeface="Calibri"/>
                <a:ea typeface="Calibri"/>
                <a:cs typeface="Calibri"/>
                <a:sym typeface="Calibri"/>
                <a:hlinkClick r:id="rId4">
                  <a:extLst>
                    <a:ext uri="{A12FA001-AC4F-418D-AE19-62706E023703}">
                      <ahyp:hlinkClr val="tx"/>
                    </a:ext>
                  </a:extLst>
                </a:hlinkClick>
              </a:rPr>
              <a:t>tenderman.cz</a:t>
            </a:r>
            <a:r>
              <a:rPr lang="cs-CZ" sz="2120">
                <a:solidFill>
                  <a:schemeClr val="dk1"/>
                </a:solidFill>
                <a:latin typeface="Calibri"/>
                <a:ea typeface="Calibri"/>
                <a:cs typeface="Calibri"/>
                <a:sym typeface="Calibri"/>
              </a:rPr>
              <a:t> - nástroj pro průzkum trhu</a:t>
            </a:r>
            <a:endParaRPr sz="2120">
              <a:solidFill>
                <a:schemeClr val="dk1"/>
              </a:solidFill>
              <a:latin typeface="Calibri"/>
              <a:ea typeface="Calibri"/>
              <a:cs typeface="Calibri"/>
              <a:sym typeface="Calibri"/>
            </a:endParaRPr>
          </a:p>
          <a:p>
            <a:pPr indent="-142874" lvl="0" marL="899999" rtl="0" algn="l">
              <a:lnSpc>
                <a:spcPct val="130000"/>
              </a:lnSpc>
              <a:spcBef>
                <a:spcPts val="640"/>
              </a:spcBef>
              <a:spcAft>
                <a:spcPts val="0"/>
              </a:spcAft>
              <a:buClr>
                <a:schemeClr val="dk1"/>
              </a:buClr>
              <a:buSzPts val="770"/>
              <a:buFont typeface="Arial"/>
              <a:buNone/>
            </a:pPr>
            <a:r>
              <a:rPr lang="cs-CZ" sz="2120" u="sng">
                <a:solidFill>
                  <a:srgbClr val="0000FF"/>
                </a:solidFill>
                <a:latin typeface="Calibri"/>
                <a:ea typeface="Calibri"/>
                <a:cs typeface="Calibri"/>
                <a:sym typeface="Calibri"/>
                <a:hlinkClick r:id="rId5">
                  <a:extLst>
                    <a:ext uri="{A12FA001-AC4F-418D-AE19-62706E023703}">
                      <ahyp:hlinkClr val="tx"/>
                    </a:ext>
                  </a:extLst>
                </a:hlinkClick>
              </a:rPr>
              <a:t>tendrnos.cz</a:t>
            </a:r>
            <a:r>
              <a:rPr lang="cs-CZ" sz="2120">
                <a:solidFill>
                  <a:schemeClr val="dk1"/>
                </a:solidFill>
                <a:latin typeface="Calibri"/>
                <a:ea typeface="Calibri"/>
                <a:cs typeface="Calibri"/>
                <a:sym typeface="Calibri"/>
              </a:rPr>
              <a:t> - nástroj pro sledování zakázek</a:t>
            </a:r>
            <a:endParaRPr sz="2120">
              <a:solidFill>
                <a:schemeClr val="dk1"/>
              </a:solidFill>
              <a:latin typeface="Calibri"/>
              <a:ea typeface="Calibri"/>
              <a:cs typeface="Calibri"/>
              <a:sym typeface="Calibri"/>
            </a:endParaRPr>
          </a:p>
          <a:p>
            <a:pPr indent="-142874" lvl="0" marL="899999" rtl="0" algn="l">
              <a:lnSpc>
                <a:spcPct val="130000"/>
              </a:lnSpc>
              <a:spcBef>
                <a:spcPts val="640"/>
              </a:spcBef>
              <a:spcAft>
                <a:spcPts val="0"/>
              </a:spcAft>
              <a:buClr>
                <a:schemeClr val="dk1"/>
              </a:buClr>
              <a:buSzPts val="770"/>
              <a:buFont typeface="Arial"/>
              <a:buNone/>
            </a:pPr>
            <a:r>
              <a:rPr lang="cs-CZ" sz="2120" u="sng">
                <a:solidFill>
                  <a:srgbClr val="0000FF"/>
                </a:solidFill>
                <a:latin typeface="Calibri"/>
                <a:ea typeface="Calibri"/>
                <a:cs typeface="Calibri"/>
                <a:sym typeface="Calibri"/>
                <a:hlinkClick r:id="rId6">
                  <a:extLst>
                    <a:ext uri="{A12FA001-AC4F-418D-AE19-62706E023703}">
                      <ahyp:hlinkClr val="tx"/>
                    </a:ext>
                  </a:extLst>
                </a:hlinkClick>
              </a:rPr>
              <a:t>oziveni.cz/dobra-praxe-ve-verejnych-zakazkach</a:t>
            </a:r>
            <a:r>
              <a:rPr lang="cs-CZ" sz="2120">
                <a:solidFill>
                  <a:schemeClr val="dk1"/>
                </a:solidFill>
                <a:latin typeface="Calibri"/>
                <a:ea typeface="Calibri"/>
                <a:cs typeface="Calibri"/>
                <a:sym typeface="Calibri"/>
              </a:rPr>
              <a:t> - best practice</a:t>
            </a:r>
            <a:endParaRPr sz="2120">
              <a:solidFill>
                <a:schemeClr val="dk1"/>
              </a:solidFill>
              <a:latin typeface="Calibri"/>
              <a:ea typeface="Calibri"/>
              <a:cs typeface="Calibri"/>
              <a:sym typeface="Calibri"/>
            </a:endParaRPr>
          </a:p>
          <a:p>
            <a:pPr indent="-142874" lvl="0" marL="899999" rtl="0" algn="l">
              <a:lnSpc>
                <a:spcPct val="130000"/>
              </a:lnSpc>
              <a:spcBef>
                <a:spcPts val="640"/>
              </a:spcBef>
              <a:spcAft>
                <a:spcPts val="0"/>
              </a:spcAft>
              <a:buClr>
                <a:schemeClr val="dk1"/>
              </a:buClr>
              <a:buSzPts val="770"/>
              <a:buFont typeface="Arial"/>
              <a:buNone/>
            </a:pPr>
            <a:r>
              <a:rPr lang="cs-CZ" sz="2120" u="sng">
                <a:solidFill>
                  <a:srgbClr val="0000FF"/>
                </a:solidFill>
                <a:latin typeface="Calibri"/>
                <a:ea typeface="Calibri"/>
                <a:cs typeface="Calibri"/>
                <a:sym typeface="Calibri"/>
                <a:hlinkClick r:id="rId7">
                  <a:extLst>
                    <a:ext uri="{A12FA001-AC4F-418D-AE19-62706E023703}">
                      <ahyp:hlinkClr val="tx"/>
                    </a:ext>
                  </a:extLst>
                </a:hlinkClick>
              </a:rPr>
              <a:t>Metodika zadávání veřejných zakázek malého rozsahu</a:t>
            </a:r>
            <a:endParaRPr sz="2540">
              <a:solidFill>
                <a:schemeClr val="dk1"/>
              </a:solidFill>
              <a:latin typeface="Calibri"/>
              <a:ea typeface="Calibri"/>
              <a:cs typeface="Calibri"/>
              <a:sym typeface="Calibri"/>
            </a:endParaRPr>
          </a:p>
          <a:p>
            <a:pPr indent="-142874" lvl="0" marL="899999" rtl="0" algn="l">
              <a:lnSpc>
                <a:spcPct val="130000"/>
              </a:lnSpc>
              <a:spcBef>
                <a:spcPts val="640"/>
              </a:spcBef>
              <a:spcAft>
                <a:spcPts val="0"/>
              </a:spcAft>
              <a:buClr>
                <a:schemeClr val="dk1"/>
              </a:buClr>
              <a:buSzPts val="770"/>
              <a:buFont typeface="Arial"/>
              <a:buNone/>
            </a:pPr>
            <a:r>
              <a:rPr lang="cs-CZ" sz="2120" u="sng">
                <a:solidFill>
                  <a:srgbClr val="0000FF"/>
                </a:solidFill>
                <a:latin typeface="Calibri"/>
                <a:ea typeface="Calibri"/>
                <a:cs typeface="Calibri"/>
                <a:sym typeface="Calibri"/>
                <a:hlinkClick r:id="rId8">
                  <a:extLst>
                    <a:ext uri="{A12FA001-AC4F-418D-AE19-62706E023703}">
                      <ahyp:hlinkClr val="tx"/>
                    </a:ext>
                  </a:extLst>
                </a:hlinkClick>
              </a:rPr>
              <a:t>Doporučení k zadávacím dokumentacím</a:t>
            </a:r>
            <a:r>
              <a:rPr lang="cs-CZ" sz="2120">
                <a:solidFill>
                  <a:schemeClr val="dk1"/>
                </a:solidFill>
                <a:latin typeface="Calibri"/>
                <a:ea typeface="Calibri"/>
                <a:cs typeface="Calibri"/>
                <a:sym typeface="Calibri"/>
              </a:rPr>
              <a:t> - DG Enviro</a:t>
            </a:r>
            <a:endParaRPr sz="2120">
              <a:solidFill>
                <a:schemeClr val="dk1"/>
              </a:solidFill>
              <a:latin typeface="Calibri"/>
              <a:ea typeface="Calibri"/>
              <a:cs typeface="Calibri"/>
              <a:sym typeface="Calibri"/>
            </a:endParaRPr>
          </a:p>
          <a:p>
            <a:pPr indent="-142874" lvl="0" marL="899999" rtl="0" algn="l">
              <a:lnSpc>
                <a:spcPct val="130000"/>
              </a:lnSpc>
              <a:spcBef>
                <a:spcPts val="640"/>
              </a:spcBef>
              <a:spcAft>
                <a:spcPts val="0"/>
              </a:spcAft>
              <a:buClr>
                <a:schemeClr val="dk1"/>
              </a:buClr>
              <a:buSzPts val="770"/>
              <a:buFont typeface="Arial"/>
              <a:buNone/>
            </a:pPr>
            <a:r>
              <a:rPr lang="cs-CZ" sz="2120" u="sng">
                <a:solidFill>
                  <a:srgbClr val="0000FF"/>
                </a:solidFill>
                <a:latin typeface="Calibri"/>
                <a:ea typeface="Calibri"/>
                <a:cs typeface="Calibri"/>
                <a:sym typeface="Calibri"/>
                <a:hlinkClick r:id="rId9">
                  <a:extLst>
                    <a:ext uri="{A12FA001-AC4F-418D-AE19-62706E023703}">
                      <ahyp:hlinkClr val="tx"/>
                    </a:ext>
                  </a:extLst>
                </a:hlinkClick>
              </a:rPr>
              <a:t>Pokyny k zadávání VZ určené aplikujícím odborníkům</a:t>
            </a:r>
            <a:r>
              <a:rPr lang="cs-CZ" sz="2120">
                <a:solidFill>
                  <a:schemeClr val="dk1"/>
                </a:solidFill>
                <a:latin typeface="Calibri"/>
                <a:ea typeface="Calibri"/>
                <a:cs typeface="Calibri"/>
                <a:sym typeface="Calibri"/>
              </a:rPr>
              <a:t> - DG Regio</a:t>
            </a:r>
            <a:endParaRPr sz="2120">
              <a:solidFill>
                <a:schemeClr val="dk1"/>
              </a:solidFill>
              <a:latin typeface="Calibri"/>
              <a:ea typeface="Calibri"/>
              <a:cs typeface="Calibri"/>
              <a:sym typeface="Calibri"/>
            </a:endParaRPr>
          </a:p>
          <a:p>
            <a:pPr indent="-142874" lvl="0" marL="899999" rtl="0" algn="l">
              <a:lnSpc>
                <a:spcPct val="130000"/>
              </a:lnSpc>
              <a:spcBef>
                <a:spcPts val="640"/>
              </a:spcBef>
              <a:spcAft>
                <a:spcPts val="0"/>
              </a:spcAft>
              <a:buClr>
                <a:schemeClr val="dk1"/>
              </a:buClr>
              <a:buSzPts val="770"/>
              <a:buFont typeface="Arial"/>
              <a:buNone/>
            </a:pPr>
            <a:r>
              <a:rPr lang="cs-CZ" sz="2120" u="sng">
                <a:solidFill>
                  <a:srgbClr val="0000FF"/>
                </a:solidFill>
                <a:latin typeface="Calibri"/>
                <a:ea typeface="Calibri"/>
                <a:cs typeface="Calibri"/>
                <a:sym typeface="Calibri"/>
                <a:hlinkClick r:id="rId10">
                  <a:extLst>
                    <a:ext uri="{A12FA001-AC4F-418D-AE19-62706E023703}">
                      <ahyp:hlinkClr val="tx"/>
                    </a:ext>
                  </a:extLst>
                </a:hlinkClick>
              </a:rPr>
              <a:t>sovz.cz</a:t>
            </a:r>
            <a:r>
              <a:rPr lang="cs-CZ" sz="2120">
                <a:solidFill>
                  <a:schemeClr val="dk1"/>
                </a:solidFill>
                <a:latin typeface="Calibri"/>
                <a:ea typeface="Calibri"/>
                <a:cs typeface="Calibri"/>
                <a:sym typeface="Calibri"/>
              </a:rPr>
              <a:t> - sociálně odpovědné veřejné zadávání</a:t>
            </a:r>
            <a:endParaRPr sz="2120"/>
          </a:p>
          <a:p>
            <a:pPr indent="0" lvl="0" marL="0" rtl="0" algn="l">
              <a:lnSpc>
                <a:spcPct val="95000"/>
              </a:lnSpc>
              <a:spcBef>
                <a:spcPts val="0"/>
              </a:spcBef>
              <a:spcAft>
                <a:spcPts val="1200"/>
              </a:spcAft>
              <a:buClr>
                <a:schemeClr val="dk1"/>
              </a:buClr>
              <a:buSzPts val="770"/>
              <a:buFont typeface="Arial"/>
              <a:buNone/>
            </a:pPr>
            <a:r>
              <a:t/>
            </a:r>
            <a:endParaRPr sz="2120"/>
          </a:p>
        </p:txBody>
      </p:sp>
      <p:sp>
        <p:nvSpPr>
          <p:cNvPr id="759" name="Google Shape;759;p91"/>
          <p:cNvSpPr txBox="1"/>
          <p:nvPr>
            <p:ph type="title"/>
          </p:nvPr>
        </p:nvSpPr>
        <p:spPr>
          <a:xfrm>
            <a:off x="285400" y="-46331"/>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Informační zdroje</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92"/>
          <p:cNvSpPr txBox="1"/>
          <p:nvPr>
            <p:ph idx="1" type="subTitle"/>
          </p:nvPr>
        </p:nvSpPr>
        <p:spPr>
          <a:xfrm>
            <a:off x="1022525" y="1110619"/>
            <a:ext cx="8015700" cy="33000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AutoNum type="arabicPeriod"/>
            </a:pPr>
            <a:r>
              <a:rPr lang="cs-CZ" sz="2400"/>
              <a:t>Orgány samosprávy</a:t>
            </a:r>
            <a:endParaRPr sz="2400"/>
          </a:p>
          <a:p>
            <a:pPr indent="-381000" lvl="0" marL="457200" rtl="0" algn="l">
              <a:lnSpc>
                <a:spcPct val="115000"/>
              </a:lnSpc>
              <a:spcBef>
                <a:spcPts val="0"/>
              </a:spcBef>
              <a:spcAft>
                <a:spcPts val="0"/>
              </a:spcAft>
              <a:buSzPts val="2400"/>
              <a:buAutoNum type="arabicPeriod"/>
            </a:pPr>
            <a:r>
              <a:rPr lang="cs-CZ" sz="2400"/>
              <a:t>Odpovědnost zastupitele</a:t>
            </a:r>
            <a:endParaRPr sz="2400"/>
          </a:p>
          <a:p>
            <a:pPr indent="-381000" lvl="0" marL="457200" rtl="0" algn="l">
              <a:lnSpc>
                <a:spcPct val="115000"/>
              </a:lnSpc>
              <a:spcBef>
                <a:spcPts val="0"/>
              </a:spcBef>
              <a:spcAft>
                <a:spcPts val="0"/>
              </a:spcAft>
              <a:buSzPts val="2400"/>
              <a:buAutoNum type="arabicPeriod"/>
            </a:pPr>
            <a:r>
              <a:rPr lang="cs-CZ" sz="2400"/>
              <a:t>Přístup zastupitele k informacím</a:t>
            </a:r>
            <a:endParaRPr sz="2400"/>
          </a:p>
          <a:p>
            <a:pPr indent="-381000" lvl="0" marL="457200" rtl="0" algn="l">
              <a:lnSpc>
                <a:spcPct val="115000"/>
              </a:lnSpc>
              <a:spcBef>
                <a:spcPts val="0"/>
              </a:spcBef>
              <a:spcAft>
                <a:spcPts val="0"/>
              </a:spcAft>
              <a:buSzPts val="2400"/>
              <a:buAutoNum type="arabicPeriod"/>
            </a:pPr>
            <a:r>
              <a:rPr lang="cs-CZ" sz="2400"/>
              <a:t>Rozhodovací procesy</a:t>
            </a:r>
            <a:endParaRPr sz="2400"/>
          </a:p>
          <a:p>
            <a:pPr indent="-381000" lvl="0" marL="457200" rtl="0" algn="l">
              <a:lnSpc>
                <a:spcPct val="115000"/>
              </a:lnSpc>
              <a:spcBef>
                <a:spcPts val="0"/>
              </a:spcBef>
              <a:spcAft>
                <a:spcPts val="0"/>
              </a:spcAft>
              <a:buSzPts val="2400"/>
              <a:buAutoNum type="arabicPeriod"/>
            </a:pPr>
            <a:r>
              <a:rPr lang="cs-CZ" sz="2400"/>
              <a:t>Veřejné zakázky</a:t>
            </a:r>
            <a:endParaRPr sz="2400"/>
          </a:p>
          <a:p>
            <a:pPr indent="-381000" lvl="0" marL="457200" rtl="0" algn="l">
              <a:lnSpc>
                <a:spcPct val="115000"/>
              </a:lnSpc>
              <a:spcBef>
                <a:spcPts val="0"/>
              </a:spcBef>
              <a:spcAft>
                <a:spcPts val="0"/>
              </a:spcAft>
              <a:buSzPts val="2400"/>
              <a:buAutoNum type="arabicPeriod"/>
            </a:pPr>
            <a:r>
              <a:rPr b="1" lang="cs-CZ" sz="2400">
                <a:highlight>
                  <a:srgbClr val="FFFF00"/>
                </a:highlight>
              </a:rPr>
              <a:t>Městské obchodní společnosti</a:t>
            </a:r>
            <a:endParaRPr b="1" sz="2400">
              <a:highlight>
                <a:srgbClr val="FFFF00"/>
              </a:highlight>
            </a:endParaRPr>
          </a:p>
          <a:p>
            <a:pPr indent="-381000" lvl="0" marL="457200" rtl="0" algn="l">
              <a:lnSpc>
                <a:spcPct val="115000"/>
              </a:lnSpc>
              <a:spcBef>
                <a:spcPts val="0"/>
              </a:spcBef>
              <a:spcAft>
                <a:spcPts val="0"/>
              </a:spcAft>
              <a:buSzPts val="2400"/>
              <a:buAutoNum type="arabicPeriod"/>
            </a:pPr>
            <a:r>
              <a:rPr lang="cs-CZ" sz="2400"/>
              <a:t>Nakládání s obecním majetkem</a:t>
            </a:r>
            <a:endParaRPr sz="2400"/>
          </a:p>
          <a:p>
            <a:pPr indent="-381000" lvl="0" marL="457200" rtl="0" algn="l">
              <a:lnSpc>
                <a:spcPct val="115000"/>
              </a:lnSpc>
              <a:spcBef>
                <a:spcPts val="0"/>
              </a:spcBef>
              <a:spcAft>
                <a:spcPts val="0"/>
              </a:spcAft>
              <a:buSzPts val="2400"/>
              <a:buAutoNum type="arabicPeriod"/>
            </a:pPr>
            <a:r>
              <a:rPr lang="cs-CZ" sz="2400"/>
              <a:t>Obecní komunikační média</a:t>
            </a:r>
            <a:endParaRPr sz="2400"/>
          </a:p>
          <a:p>
            <a:pPr indent="-381000" lvl="0" marL="457200" rtl="0" algn="l">
              <a:lnSpc>
                <a:spcPct val="115000"/>
              </a:lnSpc>
              <a:spcBef>
                <a:spcPts val="0"/>
              </a:spcBef>
              <a:spcAft>
                <a:spcPts val="0"/>
              </a:spcAft>
              <a:buSzPts val="2400"/>
              <a:buAutoNum type="arabicPeriod"/>
            </a:pPr>
            <a:r>
              <a:rPr lang="cs-CZ" sz="2400"/>
              <a:t>Whistleblowing</a:t>
            </a:r>
            <a:endParaRPr sz="2400"/>
          </a:p>
        </p:txBody>
      </p:sp>
      <p:sp>
        <p:nvSpPr>
          <p:cNvPr id="766" name="Google Shape;766;p92"/>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Témata</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93"/>
          <p:cNvSpPr txBox="1"/>
          <p:nvPr>
            <p:ph idx="1" type="subTitle"/>
          </p:nvPr>
        </p:nvSpPr>
        <p:spPr>
          <a:xfrm>
            <a:off x="271125" y="1023075"/>
            <a:ext cx="8872800" cy="4120500"/>
          </a:xfrm>
          <a:prstGeom prst="rect">
            <a:avLst/>
          </a:prstGeom>
        </p:spPr>
        <p:txBody>
          <a:bodyPr anchorCtr="0" anchor="t" bIns="91425" lIns="91425" spcFirstLastPara="1" rIns="91425" wrap="square" tIns="91425">
            <a:noAutofit/>
          </a:bodyPr>
          <a:lstStyle/>
          <a:p>
            <a:pPr indent="457200" lvl="0" marL="0" rtl="0" algn="l">
              <a:spcBef>
                <a:spcPts val="640"/>
              </a:spcBef>
              <a:spcAft>
                <a:spcPts val="0"/>
              </a:spcAft>
              <a:buSzPts val="1100"/>
              <a:buNone/>
            </a:pPr>
            <a:r>
              <a:t/>
            </a:r>
            <a:endParaRPr b="1" sz="2100">
              <a:solidFill>
                <a:schemeClr val="dk1"/>
              </a:solidFill>
              <a:latin typeface="Calibri"/>
              <a:ea typeface="Calibri"/>
              <a:cs typeface="Calibri"/>
              <a:sym typeface="Calibri"/>
            </a:endParaRPr>
          </a:p>
          <a:p>
            <a:pPr indent="457200" lvl="0" marL="0" rtl="0" algn="l">
              <a:spcBef>
                <a:spcPts val="640"/>
              </a:spcBef>
              <a:spcAft>
                <a:spcPts val="0"/>
              </a:spcAft>
              <a:buClr>
                <a:schemeClr val="dk1"/>
              </a:buClr>
              <a:buSzPts val="1100"/>
              <a:buFont typeface="Arial"/>
              <a:buNone/>
            </a:pPr>
            <a:r>
              <a:rPr b="1" lang="cs-CZ" sz="2100">
                <a:solidFill>
                  <a:schemeClr val="dk1"/>
                </a:solidFill>
                <a:latin typeface="Calibri"/>
                <a:ea typeface="Calibri"/>
                <a:cs typeface="Calibri"/>
                <a:sym typeface="Calibri"/>
              </a:rPr>
              <a:t>Právní postavení</a:t>
            </a:r>
            <a:r>
              <a:rPr lang="cs-CZ" sz="2100">
                <a:solidFill>
                  <a:schemeClr val="dk1"/>
                </a:solidFill>
                <a:latin typeface="Calibri"/>
                <a:ea typeface="Calibri"/>
                <a:cs typeface="Calibri"/>
                <a:sym typeface="Calibri"/>
              </a:rPr>
              <a:t>: 106, ZKraj x ZOK, ZZVZ, registr smluv</a:t>
            </a:r>
            <a:endParaRPr sz="2100">
              <a:solidFill>
                <a:schemeClr val="dk1"/>
              </a:solidFill>
              <a:latin typeface="Calibri"/>
              <a:ea typeface="Calibri"/>
              <a:cs typeface="Calibri"/>
              <a:sym typeface="Calibri"/>
            </a:endParaRPr>
          </a:p>
          <a:p>
            <a:pPr indent="0" lvl="0" marL="0" rtl="0" algn="l">
              <a:spcBef>
                <a:spcPts val="640"/>
              </a:spcBef>
              <a:spcAft>
                <a:spcPts val="0"/>
              </a:spcAft>
              <a:buClr>
                <a:schemeClr val="dk1"/>
              </a:buClr>
              <a:buSzPts val="1100"/>
              <a:buFont typeface="Arial"/>
              <a:buNone/>
            </a:pPr>
            <a:r>
              <a:t/>
            </a:r>
            <a:endParaRPr sz="2100">
              <a:solidFill>
                <a:schemeClr val="dk1"/>
              </a:solidFill>
              <a:latin typeface="Calibri"/>
              <a:ea typeface="Calibri"/>
              <a:cs typeface="Calibri"/>
              <a:sym typeface="Calibri"/>
            </a:endParaRPr>
          </a:p>
          <a:p>
            <a:pPr indent="0" lvl="0" marL="457200" rtl="0" algn="l">
              <a:spcBef>
                <a:spcPts val="640"/>
              </a:spcBef>
              <a:spcAft>
                <a:spcPts val="0"/>
              </a:spcAft>
              <a:buClr>
                <a:schemeClr val="dk1"/>
              </a:buClr>
              <a:buSzPts val="1100"/>
              <a:buFont typeface="Arial"/>
              <a:buNone/>
            </a:pPr>
            <a:r>
              <a:rPr b="1" lang="cs-CZ" sz="2100">
                <a:solidFill>
                  <a:schemeClr val="dk1"/>
                </a:solidFill>
                <a:latin typeface="Calibri"/>
                <a:ea typeface="Calibri"/>
                <a:cs typeface="Calibri"/>
                <a:sym typeface="Calibri"/>
              </a:rPr>
              <a:t>Zastupitelstvo</a:t>
            </a:r>
            <a:r>
              <a:rPr lang="cs-CZ" sz="2100">
                <a:solidFill>
                  <a:schemeClr val="dk1"/>
                </a:solidFill>
                <a:latin typeface="Calibri"/>
                <a:ea typeface="Calibri"/>
                <a:cs typeface="Calibri"/>
                <a:sym typeface="Calibri"/>
              </a:rPr>
              <a:t>: vznik + změny (!) stanov, nabytí podílu v jiné společnosti</a:t>
            </a:r>
            <a:endParaRPr sz="2100">
              <a:solidFill>
                <a:schemeClr val="dk1"/>
              </a:solidFill>
              <a:latin typeface="Calibri"/>
              <a:ea typeface="Calibri"/>
              <a:cs typeface="Calibri"/>
              <a:sym typeface="Calibri"/>
            </a:endParaRPr>
          </a:p>
          <a:p>
            <a:pPr indent="0" lvl="0" marL="457200" rtl="0" algn="l">
              <a:spcBef>
                <a:spcPts val="640"/>
              </a:spcBef>
              <a:spcAft>
                <a:spcPts val="0"/>
              </a:spcAft>
              <a:buClr>
                <a:schemeClr val="dk1"/>
              </a:buClr>
              <a:buSzPts val="1100"/>
              <a:buFont typeface="Arial"/>
              <a:buNone/>
            </a:pPr>
            <a:r>
              <a:rPr b="1" lang="cs-CZ" sz="2100">
                <a:solidFill>
                  <a:schemeClr val="dk1"/>
                </a:solidFill>
                <a:latin typeface="Calibri"/>
                <a:ea typeface="Calibri"/>
                <a:cs typeface="Calibri"/>
                <a:sym typeface="Calibri"/>
              </a:rPr>
              <a:t>Rada</a:t>
            </a:r>
            <a:r>
              <a:rPr lang="cs-CZ" sz="2100">
                <a:solidFill>
                  <a:schemeClr val="dk1"/>
                </a:solidFill>
                <a:latin typeface="Calibri"/>
                <a:ea typeface="Calibri"/>
                <a:cs typeface="Calibri"/>
                <a:sym typeface="Calibri"/>
              </a:rPr>
              <a:t>: valná hromada</a:t>
            </a:r>
            <a:endParaRPr sz="2100">
              <a:solidFill>
                <a:schemeClr val="dk1"/>
              </a:solidFill>
              <a:latin typeface="Calibri"/>
              <a:ea typeface="Calibri"/>
              <a:cs typeface="Calibri"/>
              <a:sym typeface="Calibri"/>
            </a:endParaRPr>
          </a:p>
          <a:p>
            <a:pPr indent="0" lvl="0" marL="457200" rtl="0" algn="l">
              <a:spcBef>
                <a:spcPts val="640"/>
              </a:spcBef>
              <a:spcAft>
                <a:spcPts val="0"/>
              </a:spcAft>
              <a:buClr>
                <a:schemeClr val="dk1"/>
              </a:buClr>
              <a:buSzPts val="1100"/>
              <a:buFont typeface="Arial"/>
              <a:buNone/>
            </a:pPr>
            <a:r>
              <a:t/>
            </a:r>
            <a:endParaRPr sz="2100">
              <a:solidFill>
                <a:schemeClr val="dk1"/>
              </a:solidFill>
              <a:latin typeface="Calibri"/>
              <a:ea typeface="Calibri"/>
              <a:cs typeface="Calibri"/>
              <a:sym typeface="Calibri"/>
            </a:endParaRPr>
          </a:p>
          <a:p>
            <a:pPr indent="0" lvl="0" marL="457200" rtl="0" algn="l">
              <a:spcBef>
                <a:spcPts val="640"/>
              </a:spcBef>
              <a:spcAft>
                <a:spcPts val="0"/>
              </a:spcAft>
              <a:buClr>
                <a:schemeClr val="dk1"/>
              </a:buClr>
              <a:buSzPts val="1100"/>
              <a:buFont typeface="Arial"/>
              <a:buNone/>
            </a:pPr>
            <a:r>
              <a:rPr b="1" lang="cs-CZ" sz="2100">
                <a:solidFill>
                  <a:schemeClr val="dk1"/>
                </a:solidFill>
                <a:latin typeface="Calibri"/>
                <a:ea typeface="Calibri"/>
                <a:cs typeface="Calibri"/>
                <a:sym typeface="Calibri"/>
              </a:rPr>
              <a:t>Výhody</a:t>
            </a:r>
            <a:r>
              <a:rPr lang="cs-CZ" sz="2100">
                <a:solidFill>
                  <a:schemeClr val="dk1"/>
                </a:solidFill>
                <a:latin typeface="Calibri"/>
                <a:ea typeface="Calibri"/>
                <a:cs typeface="Calibri"/>
                <a:sym typeface="Calibri"/>
              </a:rPr>
              <a:t>: in-house, odměňování, zdroj trafik:)</a:t>
            </a:r>
            <a:endParaRPr sz="2100">
              <a:solidFill>
                <a:schemeClr val="dk1"/>
              </a:solidFill>
              <a:latin typeface="Calibri"/>
              <a:ea typeface="Calibri"/>
              <a:cs typeface="Calibri"/>
              <a:sym typeface="Calibri"/>
            </a:endParaRPr>
          </a:p>
          <a:p>
            <a:pPr indent="0" lvl="0" marL="457200" rtl="0" algn="l">
              <a:spcBef>
                <a:spcPts val="640"/>
              </a:spcBef>
              <a:spcAft>
                <a:spcPts val="0"/>
              </a:spcAft>
              <a:buClr>
                <a:schemeClr val="dk1"/>
              </a:buClr>
              <a:buSzPts val="1100"/>
              <a:buFont typeface="Arial"/>
              <a:buNone/>
            </a:pPr>
            <a:r>
              <a:rPr b="1" lang="cs-CZ" sz="2100">
                <a:solidFill>
                  <a:schemeClr val="dk1"/>
                </a:solidFill>
                <a:latin typeface="Calibri"/>
                <a:ea typeface="Calibri"/>
                <a:cs typeface="Calibri"/>
                <a:sym typeface="Calibri"/>
              </a:rPr>
              <a:t>Nevýhody</a:t>
            </a:r>
            <a:r>
              <a:rPr lang="cs-CZ" sz="2100">
                <a:solidFill>
                  <a:schemeClr val="dk1"/>
                </a:solidFill>
                <a:latin typeface="Calibri"/>
                <a:ea typeface="Calibri"/>
                <a:cs typeface="Calibri"/>
                <a:sym typeface="Calibri"/>
              </a:rPr>
              <a:t>: slabé kontrolní mechanismy X příspěvkové org.</a:t>
            </a:r>
            <a:endParaRPr sz="2100">
              <a:solidFill>
                <a:schemeClr val="dk1"/>
              </a:solidFill>
              <a:latin typeface="Calibri"/>
              <a:ea typeface="Calibri"/>
              <a:cs typeface="Calibri"/>
              <a:sym typeface="Calibri"/>
            </a:endParaRPr>
          </a:p>
          <a:p>
            <a:pPr indent="0" lvl="0" marL="914400" rtl="0" algn="l">
              <a:lnSpc>
                <a:spcPct val="95000"/>
              </a:lnSpc>
              <a:spcBef>
                <a:spcPts val="0"/>
              </a:spcBef>
              <a:spcAft>
                <a:spcPts val="1200"/>
              </a:spcAft>
              <a:buSzPts val="852"/>
              <a:buNone/>
            </a:pPr>
            <a:r>
              <a:t/>
            </a:r>
            <a:endParaRPr b="1" sz="1960"/>
          </a:p>
        </p:txBody>
      </p:sp>
      <p:sp>
        <p:nvSpPr>
          <p:cNvPr id="773" name="Google Shape;773;p93"/>
          <p:cNvSpPr txBox="1"/>
          <p:nvPr>
            <p:ph type="title"/>
          </p:nvPr>
        </p:nvSpPr>
        <p:spPr>
          <a:xfrm>
            <a:off x="271125" y="180025"/>
            <a:ext cx="7525800" cy="930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cs-CZ"/>
              <a:t>Městské obchodní společnosti</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94"/>
          <p:cNvSpPr txBox="1"/>
          <p:nvPr>
            <p:ph type="title"/>
          </p:nvPr>
        </p:nvSpPr>
        <p:spPr>
          <a:xfrm>
            <a:off x="271125" y="180025"/>
            <a:ext cx="7525800" cy="930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cs-CZ"/>
              <a:t>Městské obchodní společnosti</a:t>
            </a:r>
            <a:endParaRPr/>
          </a:p>
        </p:txBody>
      </p:sp>
      <p:sp>
        <p:nvSpPr>
          <p:cNvPr id="780" name="Google Shape;780;p94"/>
          <p:cNvSpPr/>
          <p:nvPr/>
        </p:nvSpPr>
        <p:spPr>
          <a:xfrm>
            <a:off x="2561838" y="1223629"/>
            <a:ext cx="3660600" cy="36873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1" name="Google Shape;781;p94"/>
          <p:cNvGrpSpPr/>
          <p:nvPr/>
        </p:nvGrpSpPr>
        <p:grpSpPr>
          <a:xfrm>
            <a:off x="3392561" y="1060449"/>
            <a:ext cx="2008315" cy="2023044"/>
            <a:chOff x="3619861" y="407378"/>
            <a:chExt cx="2166000" cy="2166000"/>
          </a:xfrm>
        </p:grpSpPr>
        <p:sp>
          <p:nvSpPr>
            <p:cNvPr id="782" name="Google Shape;782;p94"/>
            <p:cNvSpPr/>
            <p:nvPr/>
          </p:nvSpPr>
          <p:spPr>
            <a:xfrm>
              <a:off x="3619861" y="407378"/>
              <a:ext cx="2166000" cy="2166000"/>
            </a:xfrm>
            <a:prstGeom prst="ellipse">
              <a:avLst/>
            </a:prstGeom>
            <a:solidFill>
              <a:srgbClr val="0E6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94"/>
            <p:cNvSpPr txBox="1"/>
            <p:nvPr/>
          </p:nvSpPr>
          <p:spPr>
            <a:xfrm>
              <a:off x="4024522" y="707737"/>
              <a:ext cx="1328400" cy="66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s-CZ" sz="1200">
                  <a:solidFill>
                    <a:srgbClr val="FFFFFF"/>
                  </a:solidFill>
                  <a:latin typeface="Roboto"/>
                  <a:ea typeface="Roboto"/>
                  <a:cs typeface="Roboto"/>
                  <a:sym typeface="Roboto"/>
                </a:rPr>
                <a:t>Vlastnická politika </a:t>
              </a:r>
              <a:endParaRPr b="1" sz="1200">
                <a:solidFill>
                  <a:srgbClr val="FFFFFF"/>
                </a:solidFill>
                <a:latin typeface="Roboto"/>
                <a:ea typeface="Roboto"/>
                <a:cs typeface="Roboto"/>
                <a:sym typeface="Roboto"/>
              </a:endParaRPr>
            </a:p>
          </p:txBody>
        </p:sp>
      </p:grpSp>
      <p:sp>
        <p:nvSpPr>
          <p:cNvPr id="784" name="Google Shape;784;p94"/>
          <p:cNvSpPr/>
          <p:nvPr/>
        </p:nvSpPr>
        <p:spPr>
          <a:xfrm>
            <a:off x="4345954" y="1747560"/>
            <a:ext cx="2008200" cy="2022900"/>
          </a:xfrm>
          <a:prstGeom prst="ellipse">
            <a:avLst/>
          </a:prstGeom>
          <a:solidFill>
            <a:srgbClr val="307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94"/>
          <p:cNvSpPr/>
          <p:nvPr/>
        </p:nvSpPr>
        <p:spPr>
          <a:xfrm>
            <a:off x="3966452" y="2882040"/>
            <a:ext cx="2008200" cy="2022900"/>
          </a:xfrm>
          <a:prstGeom prst="ellipse">
            <a:avLst/>
          </a:prstGeom>
          <a:solidFill>
            <a:srgbClr val="0942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94"/>
          <p:cNvSpPr/>
          <p:nvPr/>
        </p:nvSpPr>
        <p:spPr>
          <a:xfrm>
            <a:off x="2802250" y="2882133"/>
            <a:ext cx="2008200" cy="2022900"/>
          </a:xfrm>
          <a:prstGeom prst="ellipse">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94"/>
          <p:cNvSpPr/>
          <p:nvPr/>
        </p:nvSpPr>
        <p:spPr>
          <a:xfrm>
            <a:off x="2439275" y="1747531"/>
            <a:ext cx="2008200" cy="2022900"/>
          </a:xfrm>
          <a:prstGeom prst="ellipse">
            <a:avLst/>
          </a:prstGeom>
          <a:solidFill>
            <a:srgbClr val="0D5C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94"/>
          <p:cNvSpPr/>
          <p:nvPr/>
        </p:nvSpPr>
        <p:spPr>
          <a:xfrm>
            <a:off x="3823863" y="2494886"/>
            <a:ext cx="1136700" cy="11448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94"/>
          <p:cNvSpPr txBox="1"/>
          <p:nvPr/>
        </p:nvSpPr>
        <p:spPr>
          <a:xfrm>
            <a:off x="4960563" y="2171634"/>
            <a:ext cx="1231800" cy="61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s-CZ" sz="1200">
                <a:solidFill>
                  <a:srgbClr val="FFFFFF"/>
                </a:solidFill>
                <a:latin typeface="Roboto"/>
                <a:ea typeface="Roboto"/>
                <a:cs typeface="Roboto"/>
                <a:sym typeface="Roboto"/>
              </a:rPr>
              <a:t>Kontrolní mechanismy</a:t>
            </a:r>
            <a:endParaRPr b="1" sz="1200">
              <a:solidFill>
                <a:srgbClr val="FFFFFF"/>
              </a:solidFill>
              <a:latin typeface="Roboto"/>
              <a:ea typeface="Roboto"/>
              <a:cs typeface="Roboto"/>
              <a:sym typeface="Roboto"/>
            </a:endParaRPr>
          </a:p>
        </p:txBody>
      </p:sp>
      <p:sp>
        <p:nvSpPr>
          <p:cNvPr id="790" name="Google Shape;790;p94"/>
          <p:cNvSpPr txBox="1"/>
          <p:nvPr/>
        </p:nvSpPr>
        <p:spPr>
          <a:xfrm>
            <a:off x="4734213" y="3736584"/>
            <a:ext cx="1231800" cy="61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s-CZ" sz="1200">
                <a:solidFill>
                  <a:srgbClr val="FFFFFF"/>
                </a:solidFill>
                <a:latin typeface="Roboto"/>
                <a:ea typeface="Roboto"/>
                <a:cs typeface="Roboto"/>
                <a:sym typeface="Roboto"/>
              </a:rPr>
              <a:t>Whistleblowing</a:t>
            </a:r>
            <a:endParaRPr b="1" sz="1200">
              <a:solidFill>
                <a:srgbClr val="FFFFFF"/>
              </a:solidFill>
              <a:latin typeface="Roboto"/>
              <a:ea typeface="Roboto"/>
              <a:cs typeface="Roboto"/>
              <a:sym typeface="Roboto"/>
            </a:endParaRPr>
          </a:p>
        </p:txBody>
      </p:sp>
      <p:sp>
        <p:nvSpPr>
          <p:cNvPr id="791" name="Google Shape;791;p94"/>
          <p:cNvSpPr txBox="1"/>
          <p:nvPr/>
        </p:nvSpPr>
        <p:spPr>
          <a:xfrm>
            <a:off x="2592075" y="2314334"/>
            <a:ext cx="1231800" cy="61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s-CZ" sz="1200">
                <a:solidFill>
                  <a:srgbClr val="FFFFFF"/>
                </a:solidFill>
                <a:latin typeface="Roboto"/>
                <a:ea typeface="Roboto"/>
                <a:cs typeface="Roboto"/>
                <a:sym typeface="Roboto"/>
              </a:rPr>
              <a:t>Nominační procesy</a:t>
            </a:r>
            <a:endParaRPr b="1" sz="1200">
              <a:solidFill>
                <a:srgbClr val="FFFFFF"/>
              </a:solidFill>
              <a:latin typeface="Roboto"/>
              <a:ea typeface="Roboto"/>
              <a:cs typeface="Roboto"/>
              <a:sym typeface="Roboto"/>
            </a:endParaRPr>
          </a:p>
        </p:txBody>
      </p:sp>
      <p:sp>
        <p:nvSpPr>
          <p:cNvPr id="792" name="Google Shape;792;p94"/>
          <p:cNvSpPr txBox="1"/>
          <p:nvPr/>
        </p:nvSpPr>
        <p:spPr>
          <a:xfrm>
            <a:off x="3048825" y="3863625"/>
            <a:ext cx="1447200" cy="61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s-CZ" sz="1200">
                <a:solidFill>
                  <a:srgbClr val="FFFFFF"/>
                </a:solidFill>
                <a:latin typeface="Roboto"/>
                <a:ea typeface="Roboto"/>
                <a:cs typeface="Roboto"/>
                <a:sym typeface="Roboto"/>
              </a:rPr>
              <a:t>Veřejné </a:t>
            </a:r>
            <a:endParaRPr b="1" sz="1200">
              <a:solidFill>
                <a:srgbClr val="FFFFFF"/>
              </a:solidFill>
              <a:latin typeface="Roboto"/>
              <a:ea typeface="Roboto"/>
              <a:cs typeface="Roboto"/>
              <a:sym typeface="Roboto"/>
            </a:endParaRPr>
          </a:p>
          <a:p>
            <a:pPr indent="0" lvl="0" marL="0" rtl="0" algn="ctr">
              <a:spcBef>
                <a:spcPts val="0"/>
              </a:spcBef>
              <a:spcAft>
                <a:spcPts val="0"/>
              </a:spcAft>
              <a:buNone/>
            </a:pPr>
            <a:r>
              <a:rPr b="1" lang="cs-CZ" sz="1200">
                <a:solidFill>
                  <a:srgbClr val="FFFFFF"/>
                </a:solidFill>
                <a:latin typeface="Roboto"/>
                <a:ea typeface="Roboto"/>
                <a:cs typeface="Roboto"/>
                <a:sym typeface="Roboto"/>
              </a:rPr>
              <a:t>zakázky</a:t>
            </a:r>
            <a:endParaRPr b="1" sz="1200">
              <a:solidFill>
                <a:srgbClr val="FFFFFF"/>
              </a:solidFill>
              <a:latin typeface="Roboto"/>
              <a:ea typeface="Roboto"/>
              <a:cs typeface="Roboto"/>
              <a:sym typeface="Roboto"/>
            </a:endParaRPr>
          </a:p>
        </p:txBody>
      </p:sp>
      <p:sp>
        <p:nvSpPr>
          <p:cNvPr id="793" name="Google Shape;793;p94"/>
          <p:cNvSpPr txBox="1"/>
          <p:nvPr/>
        </p:nvSpPr>
        <p:spPr>
          <a:xfrm>
            <a:off x="3673112" y="2758425"/>
            <a:ext cx="1447200" cy="61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s-CZ" sz="1200">
                <a:solidFill>
                  <a:srgbClr val="000000"/>
                </a:solidFill>
                <a:latin typeface="Roboto"/>
                <a:ea typeface="Roboto"/>
                <a:cs typeface="Roboto"/>
                <a:sym typeface="Roboto"/>
              </a:rPr>
              <a:t>Transparentní KOS</a:t>
            </a:r>
            <a:endParaRPr b="1" sz="1200">
              <a:solidFill>
                <a:srgbClr val="000000"/>
              </a:solidFill>
              <a:latin typeface="Roboto"/>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95"/>
          <p:cNvSpPr txBox="1"/>
          <p:nvPr>
            <p:ph idx="1" type="subTitle"/>
          </p:nvPr>
        </p:nvSpPr>
        <p:spPr>
          <a:xfrm>
            <a:off x="271125" y="1023075"/>
            <a:ext cx="8872800" cy="4120500"/>
          </a:xfrm>
          <a:prstGeom prst="rect">
            <a:avLst/>
          </a:prstGeom>
        </p:spPr>
        <p:txBody>
          <a:bodyPr anchorCtr="0" anchor="t" bIns="91425" lIns="91425" spcFirstLastPara="1" rIns="91425" wrap="square" tIns="91425">
            <a:normAutofit fontScale="85000" lnSpcReduction="20000"/>
          </a:bodyPr>
          <a:lstStyle/>
          <a:p>
            <a:pPr indent="0" lvl="0" marL="457200" rtl="0" algn="l">
              <a:lnSpc>
                <a:spcPct val="138000"/>
              </a:lnSpc>
              <a:spcBef>
                <a:spcPts val="600"/>
              </a:spcBef>
              <a:spcAft>
                <a:spcPts val="0"/>
              </a:spcAft>
              <a:buNone/>
            </a:pPr>
            <a:r>
              <a:rPr b="1" lang="cs-CZ" sz="2100"/>
              <a:t>Vlastnická politika</a:t>
            </a:r>
            <a:endParaRPr b="1" sz="2100"/>
          </a:p>
          <a:p>
            <a:pPr indent="0" lvl="0" marL="457200" rtl="0" algn="l">
              <a:lnSpc>
                <a:spcPct val="138000"/>
              </a:lnSpc>
              <a:spcBef>
                <a:spcPts val="1200"/>
              </a:spcBef>
              <a:spcAft>
                <a:spcPts val="0"/>
              </a:spcAft>
              <a:buNone/>
            </a:pPr>
            <a:r>
              <a:rPr b="1" lang="cs-CZ" sz="2100"/>
              <a:t>✅ </a:t>
            </a:r>
            <a:r>
              <a:rPr lang="cs-CZ" sz="2100"/>
              <a:t>Schválena zastupitelstvem </a:t>
            </a:r>
            <a:endParaRPr sz="2100"/>
          </a:p>
          <a:p>
            <a:pPr indent="0" lvl="0" marL="457200" rtl="0" algn="l">
              <a:lnSpc>
                <a:spcPct val="138000"/>
              </a:lnSpc>
              <a:spcBef>
                <a:spcPts val="1200"/>
              </a:spcBef>
              <a:spcAft>
                <a:spcPts val="0"/>
              </a:spcAft>
              <a:buNone/>
            </a:pPr>
            <a:r>
              <a:rPr b="1" lang="cs-CZ" sz="2100"/>
              <a:t>✅ </a:t>
            </a:r>
            <a:r>
              <a:rPr lang="cs-CZ" sz="2100"/>
              <a:t>Publikována na webu</a:t>
            </a:r>
            <a:endParaRPr sz="2100"/>
          </a:p>
          <a:p>
            <a:pPr indent="0" lvl="0" marL="457200" rtl="0" algn="l">
              <a:lnSpc>
                <a:spcPct val="138000"/>
              </a:lnSpc>
              <a:spcBef>
                <a:spcPts val="1200"/>
              </a:spcBef>
              <a:spcAft>
                <a:spcPts val="0"/>
              </a:spcAft>
              <a:buNone/>
            </a:pPr>
            <a:r>
              <a:rPr b="1" lang="cs-CZ" sz="2100"/>
              <a:t>✅ </a:t>
            </a:r>
            <a:r>
              <a:rPr lang="cs-CZ" sz="2100"/>
              <a:t>Dostatečně konkrétní?</a:t>
            </a:r>
            <a:endParaRPr sz="2100"/>
          </a:p>
          <a:p>
            <a:pPr indent="0" lvl="0" marL="457200" rtl="0" algn="l">
              <a:lnSpc>
                <a:spcPct val="138000"/>
              </a:lnSpc>
              <a:spcBef>
                <a:spcPts val="1200"/>
              </a:spcBef>
              <a:spcAft>
                <a:spcPts val="0"/>
              </a:spcAft>
              <a:buNone/>
            </a:pPr>
            <a:r>
              <a:rPr lang="cs-CZ" sz="2100"/>
              <a:t>✅ Pravidelný bod programu zastupitelstva: “Zpráva o stavu podniku XY”</a:t>
            </a:r>
            <a:endParaRPr sz="2100"/>
          </a:p>
          <a:p>
            <a:pPr indent="0" lvl="0" marL="457200" rtl="0" algn="l">
              <a:lnSpc>
                <a:spcPct val="138000"/>
              </a:lnSpc>
              <a:spcBef>
                <a:spcPts val="1200"/>
              </a:spcBef>
              <a:spcAft>
                <a:spcPts val="0"/>
              </a:spcAft>
              <a:buNone/>
            </a:pPr>
            <a:r>
              <a:rPr b="1" lang="cs-CZ" sz="2100"/>
              <a:t>✅ </a:t>
            </a:r>
            <a:r>
              <a:rPr lang="cs-CZ" sz="2100"/>
              <a:t>Jednotný reporting</a:t>
            </a:r>
            <a:endParaRPr sz="2100"/>
          </a:p>
          <a:p>
            <a:pPr indent="0" lvl="0" marL="457200" rtl="0" algn="l">
              <a:lnSpc>
                <a:spcPct val="115000"/>
              </a:lnSpc>
              <a:spcBef>
                <a:spcPts val="1200"/>
              </a:spcBef>
              <a:spcAft>
                <a:spcPts val="0"/>
              </a:spcAft>
              <a:buNone/>
            </a:pPr>
            <a:r>
              <a:t/>
            </a:r>
            <a:endParaRPr b="1" sz="2100"/>
          </a:p>
          <a:p>
            <a:pPr indent="0" lvl="0" marL="457200" rtl="0" algn="l">
              <a:lnSpc>
                <a:spcPct val="115000"/>
              </a:lnSpc>
              <a:spcBef>
                <a:spcPts val="1200"/>
              </a:spcBef>
              <a:spcAft>
                <a:spcPts val="0"/>
              </a:spcAft>
              <a:buNone/>
            </a:pPr>
            <a:r>
              <a:t/>
            </a:r>
            <a:endParaRPr b="1" sz="2100"/>
          </a:p>
          <a:p>
            <a:pPr indent="0" lvl="0" marL="457200" rtl="0" algn="l">
              <a:lnSpc>
                <a:spcPct val="115000"/>
              </a:lnSpc>
              <a:spcBef>
                <a:spcPts val="1200"/>
              </a:spcBef>
              <a:spcAft>
                <a:spcPts val="1200"/>
              </a:spcAft>
              <a:buNone/>
            </a:pPr>
            <a:r>
              <a:t/>
            </a:r>
            <a:endParaRPr sz="2100"/>
          </a:p>
        </p:txBody>
      </p:sp>
      <p:sp>
        <p:nvSpPr>
          <p:cNvPr id="800" name="Google Shape;800;p95"/>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cs-CZ" sz="3200"/>
              <a:t>Městské obchodní společnosti</a:t>
            </a:r>
            <a:endParaRPr sz="32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96"/>
          <p:cNvSpPr txBox="1"/>
          <p:nvPr>
            <p:ph idx="1" type="subTitle"/>
          </p:nvPr>
        </p:nvSpPr>
        <p:spPr>
          <a:xfrm>
            <a:off x="271125" y="1023075"/>
            <a:ext cx="8872800" cy="4120500"/>
          </a:xfrm>
          <a:prstGeom prst="rect">
            <a:avLst/>
          </a:prstGeom>
        </p:spPr>
        <p:txBody>
          <a:bodyPr anchorCtr="0" anchor="t" bIns="91425" lIns="91425" spcFirstLastPara="1" rIns="91425" wrap="square" tIns="91425">
            <a:normAutofit/>
          </a:bodyPr>
          <a:lstStyle/>
          <a:p>
            <a:pPr indent="0" lvl="0" marL="457200" rtl="0" algn="l">
              <a:lnSpc>
                <a:spcPct val="115000"/>
              </a:lnSpc>
              <a:spcBef>
                <a:spcPts val="0"/>
              </a:spcBef>
              <a:spcAft>
                <a:spcPts val="0"/>
              </a:spcAft>
              <a:buNone/>
            </a:pPr>
            <a:r>
              <a:t/>
            </a:r>
            <a:endParaRPr b="1" sz="2100"/>
          </a:p>
          <a:p>
            <a:pPr indent="0" lvl="0" marL="457200" rtl="0" algn="l">
              <a:lnSpc>
                <a:spcPct val="115000"/>
              </a:lnSpc>
              <a:spcBef>
                <a:spcPts val="1200"/>
              </a:spcBef>
              <a:spcAft>
                <a:spcPts val="0"/>
              </a:spcAft>
              <a:buNone/>
            </a:pPr>
            <a:r>
              <a:t/>
            </a:r>
            <a:endParaRPr b="1" sz="2100"/>
          </a:p>
          <a:p>
            <a:pPr indent="0" lvl="0" marL="457200" rtl="0" algn="l">
              <a:lnSpc>
                <a:spcPct val="115000"/>
              </a:lnSpc>
              <a:spcBef>
                <a:spcPts val="1200"/>
              </a:spcBef>
              <a:spcAft>
                <a:spcPts val="0"/>
              </a:spcAft>
              <a:buNone/>
            </a:pPr>
            <a:r>
              <a:t/>
            </a:r>
            <a:endParaRPr b="1" sz="2100"/>
          </a:p>
          <a:p>
            <a:pPr indent="0" lvl="0" marL="457200" rtl="0" algn="l">
              <a:lnSpc>
                <a:spcPct val="115000"/>
              </a:lnSpc>
              <a:spcBef>
                <a:spcPts val="1200"/>
              </a:spcBef>
              <a:spcAft>
                <a:spcPts val="1200"/>
              </a:spcAft>
              <a:buNone/>
            </a:pPr>
            <a:r>
              <a:t/>
            </a:r>
            <a:endParaRPr sz="2100"/>
          </a:p>
        </p:txBody>
      </p:sp>
      <p:sp>
        <p:nvSpPr>
          <p:cNvPr id="807" name="Google Shape;807;p96"/>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cs-CZ" sz="3200"/>
              <a:t>Městské obchodní společnosti</a:t>
            </a:r>
            <a:endParaRPr sz="3200"/>
          </a:p>
        </p:txBody>
      </p:sp>
      <p:pic>
        <p:nvPicPr>
          <p:cNvPr id="808" name="Google Shape;808;p96"/>
          <p:cNvPicPr preferRelativeResize="0"/>
          <p:nvPr/>
        </p:nvPicPr>
        <p:blipFill>
          <a:blip r:embed="rId3">
            <a:alphaModFix/>
          </a:blip>
          <a:stretch>
            <a:fillRect/>
          </a:stretch>
        </p:blipFill>
        <p:spPr>
          <a:xfrm>
            <a:off x="4247950" y="1893675"/>
            <a:ext cx="4786349" cy="3164476"/>
          </a:xfrm>
          <a:prstGeom prst="rect">
            <a:avLst/>
          </a:prstGeom>
          <a:noFill/>
          <a:ln cap="flat" cmpd="sng" w="19050">
            <a:solidFill>
              <a:schemeClr val="dk2"/>
            </a:solidFill>
            <a:prstDash val="solid"/>
            <a:round/>
            <a:headEnd len="sm" w="sm" type="none"/>
            <a:tailEnd len="sm" w="sm" type="none"/>
          </a:ln>
        </p:spPr>
      </p:pic>
      <p:pic>
        <p:nvPicPr>
          <p:cNvPr id="809" name="Google Shape;809;p96"/>
          <p:cNvPicPr preferRelativeResize="0"/>
          <p:nvPr/>
        </p:nvPicPr>
        <p:blipFill rotWithShape="1">
          <a:blip r:embed="rId4">
            <a:alphaModFix/>
          </a:blip>
          <a:srcRect b="0" l="77684" r="0" t="0"/>
          <a:stretch/>
        </p:blipFill>
        <p:spPr>
          <a:xfrm>
            <a:off x="138000" y="1859575"/>
            <a:ext cx="789425" cy="478050"/>
          </a:xfrm>
          <a:prstGeom prst="rect">
            <a:avLst/>
          </a:prstGeom>
          <a:noFill/>
          <a:ln cap="flat" cmpd="sng" w="19050">
            <a:solidFill>
              <a:schemeClr val="lt1"/>
            </a:solidFill>
            <a:prstDash val="solid"/>
            <a:round/>
            <a:headEnd len="sm" w="sm" type="none"/>
            <a:tailEnd len="sm" w="sm" type="none"/>
          </a:ln>
        </p:spPr>
      </p:pic>
      <p:pic>
        <p:nvPicPr>
          <p:cNvPr id="810" name="Google Shape;810;p96"/>
          <p:cNvPicPr preferRelativeResize="0"/>
          <p:nvPr/>
        </p:nvPicPr>
        <p:blipFill>
          <a:blip r:embed="rId5">
            <a:alphaModFix/>
          </a:blip>
          <a:stretch>
            <a:fillRect/>
          </a:stretch>
        </p:blipFill>
        <p:spPr>
          <a:xfrm>
            <a:off x="5152376" y="1023065"/>
            <a:ext cx="2977502" cy="731759"/>
          </a:xfrm>
          <a:prstGeom prst="rect">
            <a:avLst/>
          </a:prstGeom>
          <a:noFill/>
          <a:ln cap="flat" cmpd="sng" w="19050">
            <a:solidFill>
              <a:schemeClr val="dk2"/>
            </a:solidFill>
            <a:prstDash val="solid"/>
            <a:round/>
            <a:headEnd len="sm" w="sm" type="none"/>
            <a:tailEnd len="sm" w="sm" type="none"/>
          </a:ln>
        </p:spPr>
      </p:pic>
      <p:pic>
        <p:nvPicPr>
          <p:cNvPr id="811" name="Google Shape;811;p96"/>
          <p:cNvPicPr preferRelativeResize="0"/>
          <p:nvPr/>
        </p:nvPicPr>
        <p:blipFill>
          <a:blip r:embed="rId6">
            <a:alphaModFix/>
          </a:blip>
          <a:stretch>
            <a:fillRect/>
          </a:stretch>
        </p:blipFill>
        <p:spPr>
          <a:xfrm>
            <a:off x="993900" y="1355850"/>
            <a:ext cx="2902176" cy="3702301"/>
          </a:xfrm>
          <a:prstGeom prst="rect">
            <a:avLst/>
          </a:prstGeom>
          <a:noFill/>
          <a:ln cap="flat" cmpd="sng" w="19050">
            <a:solidFill>
              <a:schemeClr val="dk2"/>
            </a:solidFill>
            <a:prstDash val="solid"/>
            <a:round/>
            <a:headEnd len="sm" w="sm" type="none"/>
            <a:tailEnd len="sm" w="sm" type="none"/>
          </a:ln>
        </p:spPr>
      </p:pic>
      <p:pic>
        <p:nvPicPr>
          <p:cNvPr id="812" name="Google Shape;812;p96"/>
          <p:cNvPicPr preferRelativeResize="0"/>
          <p:nvPr/>
        </p:nvPicPr>
        <p:blipFill rotWithShape="1">
          <a:blip r:embed="rId4">
            <a:alphaModFix/>
          </a:blip>
          <a:srcRect b="0" l="2619" r="76664" t="0"/>
          <a:stretch/>
        </p:blipFill>
        <p:spPr>
          <a:xfrm>
            <a:off x="194525" y="1086050"/>
            <a:ext cx="732900" cy="47805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97"/>
          <p:cNvSpPr txBox="1"/>
          <p:nvPr>
            <p:ph idx="1" type="subTitle"/>
          </p:nvPr>
        </p:nvSpPr>
        <p:spPr>
          <a:xfrm>
            <a:off x="271125" y="1023075"/>
            <a:ext cx="8872800" cy="4120500"/>
          </a:xfrm>
          <a:prstGeom prst="rect">
            <a:avLst/>
          </a:prstGeom>
        </p:spPr>
        <p:txBody>
          <a:bodyPr anchorCtr="0" anchor="t" bIns="91425" lIns="91425" spcFirstLastPara="1" rIns="91425" wrap="square" tIns="91425">
            <a:normAutofit fontScale="77500" lnSpcReduction="10000"/>
          </a:bodyPr>
          <a:lstStyle/>
          <a:p>
            <a:pPr indent="0" lvl="0" marL="457200" rtl="0" algn="l">
              <a:lnSpc>
                <a:spcPct val="138000"/>
              </a:lnSpc>
              <a:spcBef>
                <a:spcPts val="600"/>
              </a:spcBef>
              <a:spcAft>
                <a:spcPts val="0"/>
              </a:spcAft>
              <a:buNone/>
            </a:pPr>
            <a:r>
              <a:rPr b="1" lang="cs-CZ" sz="2100"/>
              <a:t>Kontrolní mechanismy</a:t>
            </a:r>
            <a:endParaRPr b="1" sz="2100"/>
          </a:p>
          <a:p>
            <a:pPr indent="0" lvl="0" marL="457200" rtl="0" algn="l">
              <a:lnSpc>
                <a:spcPct val="138000"/>
              </a:lnSpc>
              <a:spcBef>
                <a:spcPts val="1200"/>
              </a:spcBef>
              <a:spcAft>
                <a:spcPts val="0"/>
              </a:spcAft>
              <a:buNone/>
            </a:pPr>
            <a:r>
              <a:rPr b="1" lang="cs-CZ" sz="2100"/>
              <a:t>✅ </a:t>
            </a:r>
            <a:r>
              <a:rPr lang="cs-CZ" sz="2100"/>
              <a:t>Vymezení rolí: Profesionální management vs. Politika </a:t>
            </a:r>
            <a:endParaRPr sz="2100"/>
          </a:p>
          <a:p>
            <a:pPr indent="0" lvl="0" marL="457200" rtl="0" algn="l">
              <a:lnSpc>
                <a:spcPct val="138000"/>
              </a:lnSpc>
              <a:spcBef>
                <a:spcPts val="1200"/>
              </a:spcBef>
              <a:spcAft>
                <a:spcPts val="0"/>
              </a:spcAft>
              <a:buNone/>
            </a:pPr>
            <a:r>
              <a:rPr b="1" lang="cs-CZ" sz="2100"/>
              <a:t>✅ </a:t>
            </a:r>
            <a:r>
              <a:rPr lang="cs-CZ" sz="2100"/>
              <a:t>Řízení rizik (ISO 37301; alt. zpráva o řízení rizik)</a:t>
            </a:r>
            <a:endParaRPr sz="2100"/>
          </a:p>
          <a:p>
            <a:pPr indent="0" lvl="0" marL="457200" rtl="0" algn="l">
              <a:lnSpc>
                <a:spcPct val="138000"/>
              </a:lnSpc>
              <a:spcBef>
                <a:spcPts val="1200"/>
              </a:spcBef>
              <a:spcAft>
                <a:spcPts val="0"/>
              </a:spcAft>
              <a:buNone/>
            </a:pPr>
            <a:r>
              <a:rPr b="1" lang="cs-CZ" sz="2100"/>
              <a:t>✅ </a:t>
            </a:r>
            <a:r>
              <a:rPr lang="cs-CZ" sz="2100"/>
              <a:t>Etický kodex</a:t>
            </a:r>
            <a:endParaRPr sz="2100"/>
          </a:p>
          <a:p>
            <a:pPr indent="0" lvl="0" marL="457200" rtl="0" algn="l">
              <a:lnSpc>
                <a:spcPct val="138000"/>
              </a:lnSpc>
              <a:spcBef>
                <a:spcPts val="1200"/>
              </a:spcBef>
              <a:spcAft>
                <a:spcPts val="0"/>
              </a:spcAft>
              <a:buNone/>
            </a:pPr>
            <a:r>
              <a:rPr lang="cs-CZ" sz="2100"/>
              <a:t>✅ Pravidelná obměna auditu (nejen účetnictví)</a:t>
            </a:r>
            <a:endParaRPr sz="2100"/>
          </a:p>
          <a:p>
            <a:pPr indent="0" lvl="0" marL="457200" rtl="0" algn="l">
              <a:lnSpc>
                <a:spcPct val="138000"/>
              </a:lnSpc>
              <a:spcBef>
                <a:spcPts val="1200"/>
              </a:spcBef>
              <a:spcAft>
                <a:spcPts val="0"/>
              </a:spcAft>
              <a:buNone/>
            </a:pPr>
            <a:r>
              <a:rPr b="1" lang="cs-CZ" sz="2100"/>
              <a:t>✅ </a:t>
            </a:r>
            <a:r>
              <a:rPr lang="cs-CZ" sz="2100"/>
              <a:t>106ka ve stanovách (+ zápisy z DR, zprávy o činnosti představenstva na web?)</a:t>
            </a:r>
            <a:endParaRPr sz="2100"/>
          </a:p>
          <a:p>
            <a:pPr indent="0" lvl="0" marL="457200" rtl="0" algn="l">
              <a:lnSpc>
                <a:spcPct val="115000"/>
              </a:lnSpc>
              <a:spcBef>
                <a:spcPts val="1200"/>
              </a:spcBef>
              <a:spcAft>
                <a:spcPts val="0"/>
              </a:spcAft>
              <a:buNone/>
            </a:pPr>
            <a:r>
              <a:t/>
            </a:r>
            <a:endParaRPr b="1" sz="2100"/>
          </a:p>
          <a:p>
            <a:pPr indent="0" lvl="0" marL="457200" rtl="0" algn="l">
              <a:lnSpc>
                <a:spcPct val="115000"/>
              </a:lnSpc>
              <a:spcBef>
                <a:spcPts val="1200"/>
              </a:spcBef>
              <a:spcAft>
                <a:spcPts val="0"/>
              </a:spcAft>
              <a:buNone/>
            </a:pPr>
            <a:r>
              <a:t/>
            </a:r>
            <a:endParaRPr b="1" sz="2100"/>
          </a:p>
          <a:p>
            <a:pPr indent="0" lvl="0" marL="457200" rtl="0" algn="l">
              <a:lnSpc>
                <a:spcPct val="115000"/>
              </a:lnSpc>
              <a:spcBef>
                <a:spcPts val="1200"/>
              </a:spcBef>
              <a:spcAft>
                <a:spcPts val="1200"/>
              </a:spcAft>
              <a:buNone/>
            </a:pPr>
            <a:r>
              <a:t/>
            </a:r>
            <a:endParaRPr sz="2100"/>
          </a:p>
        </p:txBody>
      </p:sp>
      <p:sp>
        <p:nvSpPr>
          <p:cNvPr id="819" name="Google Shape;819;p97"/>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cs-CZ" sz="3200"/>
              <a:t>Městské obchodní společnosti</a:t>
            </a:r>
            <a:endParaRPr sz="3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5"/>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Odpovědnost zastupitele</a:t>
            </a:r>
            <a:endParaRPr/>
          </a:p>
        </p:txBody>
      </p:sp>
      <p:pic>
        <p:nvPicPr>
          <p:cNvPr id="199" name="Google Shape;199;p35"/>
          <p:cNvPicPr preferRelativeResize="0"/>
          <p:nvPr/>
        </p:nvPicPr>
        <p:blipFill>
          <a:blip r:embed="rId3">
            <a:alphaModFix/>
          </a:blip>
          <a:stretch>
            <a:fillRect/>
          </a:stretch>
        </p:blipFill>
        <p:spPr>
          <a:xfrm>
            <a:off x="0" y="0"/>
            <a:ext cx="9144003" cy="514349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98"/>
          <p:cNvSpPr txBox="1"/>
          <p:nvPr>
            <p:ph type="title"/>
          </p:nvPr>
        </p:nvSpPr>
        <p:spPr>
          <a:xfrm>
            <a:off x="271125" y="180019"/>
            <a:ext cx="72564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sz="3200"/>
              <a:t>Tradiční vs Německý model řízení</a:t>
            </a:r>
            <a:endParaRPr sz="3200"/>
          </a:p>
        </p:txBody>
      </p:sp>
      <p:sp>
        <p:nvSpPr>
          <p:cNvPr id="826" name="Google Shape;826;p98"/>
          <p:cNvSpPr/>
          <p:nvPr/>
        </p:nvSpPr>
        <p:spPr>
          <a:xfrm>
            <a:off x="967500" y="3664631"/>
            <a:ext cx="2691000" cy="697500"/>
          </a:xfrm>
          <a:prstGeom prst="roundRect">
            <a:avLst>
              <a:gd fmla="val 16667" name="adj"/>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cs-CZ" sz="1900"/>
              <a:t>RADA</a:t>
            </a:r>
            <a:endParaRPr b="1" sz="1900"/>
          </a:p>
          <a:p>
            <a:pPr indent="0" lvl="0" marL="0" rtl="0" algn="ctr">
              <a:spcBef>
                <a:spcPts val="0"/>
              </a:spcBef>
              <a:spcAft>
                <a:spcPts val="0"/>
              </a:spcAft>
              <a:buNone/>
            </a:pPr>
            <a:r>
              <a:rPr b="1" lang="cs-CZ" sz="1900"/>
              <a:t>(Valná hromada)</a:t>
            </a:r>
            <a:endParaRPr b="1" sz="1900"/>
          </a:p>
        </p:txBody>
      </p:sp>
      <p:sp>
        <p:nvSpPr>
          <p:cNvPr id="827" name="Google Shape;827;p98"/>
          <p:cNvSpPr/>
          <p:nvPr/>
        </p:nvSpPr>
        <p:spPr>
          <a:xfrm>
            <a:off x="5584225" y="3664631"/>
            <a:ext cx="2691000" cy="697500"/>
          </a:xfrm>
          <a:prstGeom prst="roundRect">
            <a:avLst>
              <a:gd fmla="val 16667" name="adj"/>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cs-CZ" sz="1900"/>
              <a:t>RADA</a:t>
            </a:r>
            <a:endParaRPr b="1" sz="1900"/>
          </a:p>
          <a:p>
            <a:pPr indent="0" lvl="0" marL="0" marR="0" rtl="0" algn="ctr">
              <a:lnSpc>
                <a:spcPct val="100000"/>
              </a:lnSpc>
              <a:spcBef>
                <a:spcPts val="0"/>
              </a:spcBef>
              <a:spcAft>
                <a:spcPts val="0"/>
              </a:spcAft>
              <a:buNone/>
            </a:pPr>
            <a:r>
              <a:rPr b="1" lang="cs-CZ" sz="1900"/>
              <a:t>(Valná hromada)</a:t>
            </a:r>
            <a:endParaRPr b="1" sz="1900"/>
          </a:p>
        </p:txBody>
      </p:sp>
      <p:sp>
        <p:nvSpPr>
          <p:cNvPr id="828" name="Google Shape;828;p98"/>
          <p:cNvSpPr/>
          <p:nvPr/>
        </p:nvSpPr>
        <p:spPr>
          <a:xfrm>
            <a:off x="271125" y="1973100"/>
            <a:ext cx="2294400" cy="539700"/>
          </a:xfrm>
          <a:prstGeom prst="roundRect">
            <a:avLst>
              <a:gd fmla="val 16667" name="adj"/>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cs-CZ" sz="1600"/>
              <a:t>PŘEDSTAVENSTVO</a:t>
            </a:r>
            <a:endParaRPr b="1" sz="1600"/>
          </a:p>
        </p:txBody>
      </p:sp>
      <p:sp>
        <p:nvSpPr>
          <p:cNvPr id="829" name="Google Shape;829;p98"/>
          <p:cNvSpPr/>
          <p:nvPr/>
        </p:nvSpPr>
        <p:spPr>
          <a:xfrm>
            <a:off x="5782525" y="1360669"/>
            <a:ext cx="2294400" cy="539700"/>
          </a:xfrm>
          <a:prstGeom prst="roundRect">
            <a:avLst>
              <a:gd fmla="val 16667" name="adj"/>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cs-CZ" sz="1600"/>
              <a:t>PŘEDSTAVENSTVO</a:t>
            </a:r>
            <a:endParaRPr b="1" sz="1600"/>
          </a:p>
        </p:txBody>
      </p:sp>
      <p:sp>
        <p:nvSpPr>
          <p:cNvPr id="830" name="Google Shape;830;p98"/>
          <p:cNvSpPr/>
          <p:nvPr/>
        </p:nvSpPr>
        <p:spPr>
          <a:xfrm>
            <a:off x="2864750" y="1973100"/>
            <a:ext cx="2195100" cy="539700"/>
          </a:xfrm>
          <a:prstGeom prst="roundRect">
            <a:avLst>
              <a:gd fmla="val 16667" name="adj"/>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cs-CZ" sz="1600"/>
              <a:t>DOZORČÍ RADA</a:t>
            </a:r>
            <a:endParaRPr b="1" sz="1600"/>
          </a:p>
        </p:txBody>
      </p:sp>
      <p:sp>
        <p:nvSpPr>
          <p:cNvPr id="831" name="Google Shape;831;p98"/>
          <p:cNvSpPr/>
          <p:nvPr/>
        </p:nvSpPr>
        <p:spPr>
          <a:xfrm>
            <a:off x="5832175" y="2512650"/>
            <a:ext cx="2195100" cy="539700"/>
          </a:xfrm>
          <a:prstGeom prst="roundRect">
            <a:avLst>
              <a:gd fmla="val 16667" name="adj"/>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cs-CZ" sz="1600"/>
              <a:t>DOZORČÍ RADA</a:t>
            </a:r>
            <a:endParaRPr b="1" sz="1600"/>
          </a:p>
        </p:txBody>
      </p:sp>
      <p:cxnSp>
        <p:nvCxnSpPr>
          <p:cNvPr id="832" name="Google Shape;832;p98"/>
          <p:cNvCxnSpPr/>
          <p:nvPr/>
        </p:nvCxnSpPr>
        <p:spPr>
          <a:xfrm rot="10800000">
            <a:off x="1339225" y="2697113"/>
            <a:ext cx="496200" cy="818700"/>
          </a:xfrm>
          <a:prstGeom prst="straightConnector1">
            <a:avLst/>
          </a:prstGeom>
          <a:noFill/>
          <a:ln cap="flat" cmpd="sng" w="38100">
            <a:solidFill>
              <a:schemeClr val="dk2"/>
            </a:solidFill>
            <a:prstDash val="solid"/>
            <a:round/>
            <a:headEnd len="med" w="med" type="none"/>
            <a:tailEnd len="med" w="med" type="triangle"/>
          </a:ln>
        </p:spPr>
      </p:cxnSp>
      <p:cxnSp>
        <p:nvCxnSpPr>
          <p:cNvPr id="833" name="Google Shape;833;p98"/>
          <p:cNvCxnSpPr/>
          <p:nvPr/>
        </p:nvCxnSpPr>
        <p:spPr>
          <a:xfrm flipH="1" rot="10800000">
            <a:off x="2604300" y="2632313"/>
            <a:ext cx="1054200" cy="846300"/>
          </a:xfrm>
          <a:prstGeom prst="straightConnector1">
            <a:avLst/>
          </a:prstGeom>
          <a:noFill/>
          <a:ln cap="flat" cmpd="sng" w="38100">
            <a:solidFill>
              <a:schemeClr val="dk2"/>
            </a:solidFill>
            <a:prstDash val="solid"/>
            <a:round/>
            <a:headEnd len="med" w="med" type="none"/>
            <a:tailEnd len="med" w="med" type="triangle"/>
          </a:ln>
        </p:spPr>
      </p:cxnSp>
      <p:cxnSp>
        <p:nvCxnSpPr>
          <p:cNvPr id="834" name="Google Shape;834;p98"/>
          <p:cNvCxnSpPr/>
          <p:nvPr/>
        </p:nvCxnSpPr>
        <p:spPr>
          <a:xfrm rot="10800000">
            <a:off x="6928375" y="3109425"/>
            <a:ext cx="2700" cy="454200"/>
          </a:xfrm>
          <a:prstGeom prst="straightConnector1">
            <a:avLst/>
          </a:prstGeom>
          <a:noFill/>
          <a:ln cap="flat" cmpd="sng" w="38100">
            <a:solidFill>
              <a:schemeClr val="dk2"/>
            </a:solidFill>
            <a:prstDash val="solid"/>
            <a:round/>
            <a:headEnd len="med" w="med" type="none"/>
            <a:tailEnd len="med" w="med" type="triangle"/>
          </a:ln>
        </p:spPr>
      </p:cxnSp>
      <p:cxnSp>
        <p:nvCxnSpPr>
          <p:cNvPr id="835" name="Google Shape;835;p98"/>
          <p:cNvCxnSpPr/>
          <p:nvPr/>
        </p:nvCxnSpPr>
        <p:spPr>
          <a:xfrm rot="10800000">
            <a:off x="6928375" y="1979372"/>
            <a:ext cx="2700" cy="454200"/>
          </a:xfrm>
          <a:prstGeom prst="straightConnector1">
            <a:avLst/>
          </a:prstGeom>
          <a:noFill/>
          <a:ln cap="flat" cmpd="sng" w="38100">
            <a:solidFill>
              <a:schemeClr val="dk2"/>
            </a:solidFill>
            <a:prstDash val="solid"/>
            <a:round/>
            <a:headEnd len="med" w="med" type="none"/>
            <a:tailEnd len="med" w="med" type="triangle"/>
          </a:ln>
        </p:spPr>
      </p:cxnSp>
      <p:sp>
        <p:nvSpPr>
          <p:cNvPr id="836" name="Google Shape;836;p98"/>
          <p:cNvSpPr/>
          <p:nvPr/>
        </p:nvSpPr>
        <p:spPr>
          <a:xfrm>
            <a:off x="2182675" y="1305800"/>
            <a:ext cx="1241700" cy="331200"/>
          </a:xfrm>
          <a:prstGeom prst="roundRect">
            <a:avLst>
              <a:gd fmla="val 16667"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cs-CZ"/>
              <a:t>Ředitel (?)</a:t>
            </a:r>
            <a:endParaRPr b="1"/>
          </a:p>
        </p:txBody>
      </p:sp>
      <p:sp>
        <p:nvSpPr>
          <p:cNvPr id="837" name="Google Shape;837;p98"/>
          <p:cNvSpPr/>
          <p:nvPr/>
        </p:nvSpPr>
        <p:spPr>
          <a:xfrm>
            <a:off x="6402625" y="1164400"/>
            <a:ext cx="1180200" cy="331200"/>
          </a:xfrm>
          <a:prstGeom prst="roundRect">
            <a:avLst>
              <a:gd fmla="val 16667"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cs-CZ"/>
              <a:t>Ředitel (?)</a:t>
            </a:r>
            <a:endParaRPr b="1"/>
          </a:p>
        </p:txBody>
      </p:sp>
      <p:cxnSp>
        <p:nvCxnSpPr>
          <p:cNvPr id="838" name="Google Shape;838;p98"/>
          <p:cNvCxnSpPr/>
          <p:nvPr/>
        </p:nvCxnSpPr>
        <p:spPr>
          <a:xfrm flipH="1" rot="10800000">
            <a:off x="1455525" y="1637025"/>
            <a:ext cx="615300" cy="289800"/>
          </a:xfrm>
          <a:prstGeom prst="straightConnector1">
            <a:avLst/>
          </a:prstGeom>
          <a:noFill/>
          <a:ln cap="flat" cmpd="sng" w="38100">
            <a:solidFill>
              <a:schemeClr val="dk2"/>
            </a:solidFill>
            <a:prstDash val="solid"/>
            <a:round/>
            <a:headEnd len="med" w="med" type="none"/>
            <a:tailEnd len="med" w="med" type="triangle"/>
          </a:ln>
        </p:spPr>
      </p:cxnSp>
      <p:cxnSp>
        <p:nvCxnSpPr>
          <p:cNvPr id="839" name="Google Shape;839;p98"/>
          <p:cNvCxnSpPr/>
          <p:nvPr/>
        </p:nvCxnSpPr>
        <p:spPr>
          <a:xfrm>
            <a:off x="5320225" y="1112100"/>
            <a:ext cx="49500" cy="35808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99"/>
          <p:cNvSpPr txBox="1"/>
          <p:nvPr>
            <p:ph idx="1" type="subTitle"/>
          </p:nvPr>
        </p:nvSpPr>
        <p:spPr>
          <a:xfrm>
            <a:off x="271125" y="1023075"/>
            <a:ext cx="8872800" cy="4120500"/>
          </a:xfrm>
          <a:prstGeom prst="rect">
            <a:avLst/>
          </a:prstGeom>
        </p:spPr>
        <p:txBody>
          <a:bodyPr anchorCtr="0" anchor="t" bIns="91425" lIns="91425" spcFirstLastPara="1" rIns="91425" wrap="square" tIns="91425">
            <a:normAutofit fontScale="70000" lnSpcReduction="20000"/>
          </a:bodyPr>
          <a:lstStyle/>
          <a:p>
            <a:pPr indent="0" lvl="0" marL="457200" rtl="0" algn="l">
              <a:lnSpc>
                <a:spcPct val="115000"/>
              </a:lnSpc>
              <a:spcBef>
                <a:spcPts val="0"/>
              </a:spcBef>
              <a:spcAft>
                <a:spcPts val="0"/>
              </a:spcAft>
              <a:buNone/>
            </a:pPr>
            <a:r>
              <a:t/>
            </a:r>
            <a:endParaRPr b="1" sz="2100"/>
          </a:p>
          <a:p>
            <a:pPr indent="0" lvl="0" marL="457200" rtl="0" algn="l">
              <a:lnSpc>
                <a:spcPct val="138000"/>
              </a:lnSpc>
              <a:spcBef>
                <a:spcPts val="1200"/>
              </a:spcBef>
              <a:spcAft>
                <a:spcPts val="0"/>
              </a:spcAft>
              <a:buNone/>
            </a:pPr>
            <a:r>
              <a:rPr b="1" lang="cs-CZ" sz="2100"/>
              <a:t>Nominační procesy/personálie</a:t>
            </a:r>
            <a:endParaRPr b="1" sz="2100"/>
          </a:p>
          <a:p>
            <a:pPr indent="0" lvl="0" marL="457200" rtl="0" algn="l">
              <a:lnSpc>
                <a:spcPct val="138000"/>
              </a:lnSpc>
              <a:spcBef>
                <a:spcPts val="1200"/>
              </a:spcBef>
              <a:spcAft>
                <a:spcPts val="0"/>
              </a:spcAft>
              <a:buNone/>
            </a:pPr>
            <a:r>
              <a:rPr b="1" lang="cs-CZ" sz="2100"/>
              <a:t>✅ </a:t>
            </a:r>
            <a:r>
              <a:rPr lang="cs-CZ" sz="2100"/>
              <a:t>Povinná, otevřená + včasná výběrová řízení (stvrdit zastupitelstvem)</a:t>
            </a:r>
            <a:endParaRPr sz="2100"/>
          </a:p>
          <a:p>
            <a:pPr indent="0" lvl="0" marL="457200" rtl="0" algn="l">
              <a:lnSpc>
                <a:spcPct val="138000"/>
              </a:lnSpc>
              <a:spcBef>
                <a:spcPts val="1200"/>
              </a:spcBef>
              <a:spcAft>
                <a:spcPts val="0"/>
              </a:spcAft>
              <a:buNone/>
            </a:pPr>
            <a:r>
              <a:rPr lang="cs-CZ" sz="2100"/>
              <a:t>✅ Opozice v dozorčí radě, ergo při výběrovém řízení</a:t>
            </a:r>
            <a:endParaRPr sz="2100"/>
          </a:p>
          <a:p>
            <a:pPr indent="0" lvl="0" marL="457200" rtl="0" algn="l">
              <a:lnSpc>
                <a:spcPct val="138000"/>
              </a:lnSpc>
              <a:spcBef>
                <a:spcPts val="1200"/>
              </a:spcBef>
              <a:spcAft>
                <a:spcPts val="0"/>
              </a:spcAft>
              <a:buNone/>
            </a:pPr>
            <a:r>
              <a:rPr lang="cs-CZ" sz="2100"/>
              <a:t>✅ Fixní funkční období představenstva</a:t>
            </a:r>
            <a:endParaRPr sz="2100"/>
          </a:p>
          <a:p>
            <a:pPr indent="0" lvl="0" marL="457200" rtl="0" algn="l">
              <a:lnSpc>
                <a:spcPct val="138000"/>
              </a:lnSpc>
              <a:spcBef>
                <a:spcPts val="1200"/>
              </a:spcBef>
              <a:spcAft>
                <a:spcPts val="0"/>
              </a:spcAft>
              <a:buNone/>
            </a:pPr>
            <a:r>
              <a:rPr b="1" lang="cs-CZ" sz="2100"/>
              <a:t>✅ </a:t>
            </a:r>
            <a:r>
              <a:rPr lang="cs-CZ" sz="2100"/>
              <a:t>Pravidelné “grilování” ředitele na zastupitelstvu</a:t>
            </a:r>
            <a:endParaRPr sz="2100"/>
          </a:p>
          <a:p>
            <a:pPr indent="0" lvl="0" marL="457200" rtl="0" algn="l">
              <a:lnSpc>
                <a:spcPct val="138000"/>
              </a:lnSpc>
              <a:spcBef>
                <a:spcPts val="1200"/>
              </a:spcBef>
              <a:spcAft>
                <a:spcPts val="0"/>
              </a:spcAft>
              <a:buNone/>
            </a:pPr>
            <a:r>
              <a:rPr b="1" lang="cs-CZ" sz="2100"/>
              <a:t>✅ </a:t>
            </a:r>
            <a:r>
              <a:rPr lang="cs-CZ" sz="2100"/>
              <a:t>Politika odměňování + zprávy o odměňování (na webu?)</a:t>
            </a:r>
            <a:endParaRPr sz="2100"/>
          </a:p>
          <a:p>
            <a:pPr indent="0" lvl="0" marL="457200" rtl="0" algn="l">
              <a:lnSpc>
                <a:spcPct val="115000"/>
              </a:lnSpc>
              <a:spcBef>
                <a:spcPts val="1200"/>
              </a:spcBef>
              <a:spcAft>
                <a:spcPts val="0"/>
              </a:spcAft>
              <a:buNone/>
            </a:pPr>
            <a:r>
              <a:t/>
            </a:r>
            <a:endParaRPr b="1" sz="2100"/>
          </a:p>
          <a:p>
            <a:pPr indent="0" lvl="0" marL="457200" rtl="0" algn="l">
              <a:lnSpc>
                <a:spcPct val="115000"/>
              </a:lnSpc>
              <a:spcBef>
                <a:spcPts val="1200"/>
              </a:spcBef>
              <a:spcAft>
                <a:spcPts val="0"/>
              </a:spcAft>
              <a:buNone/>
            </a:pPr>
            <a:r>
              <a:t/>
            </a:r>
            <a:endParaRPr b="1" sz="2100"/>
          </a:p>
          <a:p>
            <a:pPr indent="0" lvl="0" marL="457200" rtl="0" algn="l">
              <a:lnSpc>
                <a:spcPct val="115000"/>
              </a:lnSpc>
              <a:spcBef>
                <a:spcPts val="1200"/>
              </a:spcBef>
              <a:spcAft>
                <a:spcPts val="1200"/>
              </a:spcAft>
              <a:buNone/>
            </a:pPr>
            <a:r>
              <a:t/>
            </a:r>
            <a:endParaRPr sz="2100"/>
          </a:p>
        </p:txBody>
      </p:sp>
      <p:sp>
        <p:nvSpPr>
          <p:cNvPr id="846" name="Google Shape;846;p99"/>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cs-CZ" sz="3200"/>
              <a:t>Městské obchodní společnosti</a:t>
            </a:r>
            <a:endParaRPr sz="32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00"/>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sz="3200"/>
              <a:t>Městské</a:t>
            </a:r>
            <a:r>
              <a:rPr lang="cs-CZ" sz="3200"/>
              <a:t> obchodní společnosti</a:t>
            </a:r>
            <a:endParaRPr sz="3200"/>
          </a:p>
        </p:txBody>
      </p:sp>
      <p:pic>
        <p:nvPicPr>
          <p:cNvPr id="853" name="Google Shape;853;p100"/>
          <p:cNvPicPr preferRelativeResize="0"/>
          <p:nvPr/>
        </p:nvPicPr>
        <p:blipFill rotWithShape="1">
          <a:blip r:embed="rId3">
            <a:alphaModFix/>
          </a:blip>
          <a:srcRect b="0" l="0" r="0" t="0"/>
          <a:stretch/>
        </p:blipFill>
        <p:spPr>
          <a:xfrm>
            <a:off x="4611950" y="1277100"/>
            <a:ext cx="4532050" cy="2013350"/>
          </a:xfrm>
          <a:prstGeom prst="rect">
            <a:avLst/>
          </a:prstGeom>
          <a:noFill/>
          <a:ln>
            <a:noFill/>
          </a:ln>
        </p:spPr>
      </p:pic>
      <p:pic>
        <p:nvPicPr>
          <p:cNvPr id="854" name="Google Shape;854;p100"/>
          <p:cNvPicPr preferRelativeResize="0"/>
          <p:nvPr/>
        </p:nvPicPr>
        <p:blipFill>
          <a:blip r:embed="rId4">
            <a:alphaModFix/>
          </a:blip>
          <a:stretch>
            <a:fillRect/>
          </a:stretch>
        </p:blipFill>
        <p:spPr>
          <a:xfrm>
            <a:off x="2148324" y="3229199"/>
            <a:ext cx="5054950" cy="1754100"/>
          </a:xfrm>
          <a:prstGeom prst="rect">
            <a:avLst/>
          </a:prstGeom>
          <a:noFill/>
          <a:ln>
            <a:noFill/>
          </a:ln>
        </p:spPr>
      </p:pic>
      <p:pic>
        <p:nvPicPr>
          <p:cNvPr id="855" name="Google Shape;855;p100"/>
          <p:cNvPicPr preferRelativeResize="0"/>
          <p:nvPr/>
        </p:nvPicPr>
        <p:blipFill>
          <a:blip r:embed="rId5">
            <a:alphaModFix/>
          </a:blip>
          <a:stretch>
            <a:fillRect/>
          </a:stretch>
        </p:blipFill>
        <p:spPr>
          <a:xfrm>
            <a:off x="871025" y="1110637"/>
            <a:ext cx="3091358" cy="1867476"/>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101"/>
          <p:cNvSpPr txBox="1"/>
          <p:nvPr>
            <p:ph idx="1" type="subTitle"/>
          </p:nvPr>
        </p:nvSpPr>
        <p:spPr>
          <a:xfrm>
            <a:off x="271125" y="1023075"/>
            <a:ext cx="8872800" cy="4120500"/>
          </a:xfrm>
          <a:prstGeom prst="rect">
            <a:avLst/>
          </a:prstGeom>
        </p:spPr>
        <p:txBody>
          <a:bodyPr anchorCtr="0" anchor="t" bIns="91425" lIns="91425" spcFirstLastPara="1" rIns="91425" wrap="square" tIns="91425">
            <a:normAutofit fontScale="70000"/>
          </a:bodyPr>
          <a:lstStyle/>
          <a:p>
            <a:pPr indent="0" lvl="0" marL="457200" rtl="0" algn="l">
              <a:lnSpc>
                <a:spcPct val="138000"/>
              </a:lnSpc>
              <a:spcBef>
                <a:spcPts val="600"/>
              </a:spcBef>
              <a:spcAft>
                <a:spcPts val="0"/>
              </a:spcAft>
              <a:buNone/>
            </a:pPr>
            <a:r>
              <a:rPr b="1" lang="cs-CZ" sz="2100"/>
              <a:t>Veřejné zakázky</a:t>
            </a:r>
            <a:endParaRPr b="1" sz="2100"/>
          </a:p>
          <a:p>
            <a:pPr indent="0" lvl="0" marL="457200" rtl="0" algn="l">
              <a:lnSpc>
                <a:spcPct val="138000"/>
              </a:lnSpc>
              <a:spcBef>
                <a:spcPts val="1200"/>
              </a:spcBef>
              <a:spcAft>
                <a:spcPts val="0"/>
              </a:spcAft>
              <a:buNone/>
            </a:pPr>
            <a:r>
              <a:rPr b="1" lang="cs-CZ" sz="2100"/>
              <a:t>✅ </a:t>
            </a:r>
            <a:r>
              <a:rPr lang="cs-CZ" sz="2100"/>
              <a:t>Deklaruje, že je veřejným zadavatelem</a:t>
            </a:r>
            <a:endParaRPr sz="2100"/>
          </a:p>
          <a:p>
            <a:pPr indent="0" lvl="0" marL="457200" rtl="0" algn="l">
              <a:lnSpc>
                <a:spcPct val="138000"/>
              </a:lnSpc>
              <a:spcBef>
                <a:spcPts val="1200"/>
              </a:spcBef>
              <a:spcAft>
                <a:spcPts val="0"/>
              </a:spcAft>
              <a:buNone/>
            </a:pPr>
            <a:r>
              <a:rPr lang="cs-CZ" sz="2100"/>
              <a:t>✅ U sektorových zakázek je nutné odůvodnit, že jde o “relevantní činnost”</a:t>
            </a:r>
            <a:endParaRPr sz="2100"/>
          </a:p>
          <a:p>
            <a:pPr indent="0" lvl="0" marL="457200" rtl="0" algn="l">
              <a:lnSpc>
                <a:spcPct val="138000"/>
              </a:lnSpc>
              <a:spcBef>
                <a:spcPts val="1200"/>
              </a:spcBef>
              <a:spcAft>
                <a:spcPts val="0"/>
              </a:spcAft>
              <a:buNone/>
            </a:pPr>
            <a:r>
              <a:rPr b="1" lang="cs-CZ" sz="2100"/>
              <a:t>✅ </a:t>
            </a:r>
            <a:r>
              <a:rPr lang="cs-CZ" sz="2100"/>
              <a:t>Všechny zakázky na profilu zadavatele min. od 500tis. Kč, min. 5 let</a:t>
            </a:r>
            <a:endParaRPr sz="2100"/>
          </a:p>
          <a:p>
            <a:pPr indent="0" lvl="0" marL="457200" rtl="0" algn="l">
              <a:lnSpc>
                <a:spcPct val="138000"/>
              </a:lnSpc>
              <a:spcBef>
                <a:spcPts val="1200"/>
              </a:spcBef>
              <a:spcAft>
                <a:spcPts val="0"/>
              </a:spcAft>
              <a:buNone/>
            </a:pPr>
            <a:r>
              <a:rPr b="1" lang="cs-CZ" sz="2100"/>
              <a:t>✅ </a:t>
            </a:r>
            <a:r>
              <a:rPr lang="cs-CZ" sz="2100"/>
              <a:t>Postupy zadávání principiálně odpovídají postupům vlastníka (směrnice)</a:t>
            </a:r>
            <a:endParaRPr sz="2100"/>
          </a:p>
          <a:p>
            <a:pPr indent="0" lvl="0" marL="457200" rtl="0" algn="l">
              <a:lnSpc>
                <a:spcPct val="138000"/>
              </a:lnSpc>
              <a:spcBef>
                <a:spcPts val="1200"/>
              </a:spcBef>
              <a:spcAft>
                <a:spcPts val="0"/>
              </a:spcAft>
              <a:buNone/>
            </a:pPr>
            <a:r>
              <a:rPr b="1" lang="cs-CZ" sz="2100"/>
              <a:t>✅ </a:t>
            </a:r>
            <a:r>
              <a:rPr lang="cs-CZ" sz="2100"/>
              <a:t>“Výhrady” neúspěšných uchazečů na vědomí dozorčí radě</a:t>
            </a:r>
            <a:endParaRPr sz="2100"/>
          </a:p>
          <a:p>
            <a:pPr indent="0" lvl="0" marL="457200" rtl="0" algn="l">
              <a:lnSpc>
                <a:spcPct val="138000"/>
              </a:lnSpc>
              <a:spcBef>
                <a:spcPts val="1200"/>
              </a:spcBef>
              <a:spcAft>
                <a:spcPts val="0"/>
              </a:spcAft>
              <a:buNone/>
            </a:pPr>
            <a:r>
              <a:rPr b="1" lang="cs-CZ" sz="2100"/>
              <a:t>✅ </a:t>
            </a:r>
            <a:r>
              <a:rPr lang="cs-CZ" sz="2100"/>
              <a:t>Členové dozorčí rady/představenstva zveřejňují riziková angažmá z důvodu střetu zájmů</a:t>
            </a:r>
            <a:endParaRPr sz="2100"/>
          </a:p>
          <a:p>
            <a:pPr indent="0" lvl="0" marL="457200" rtl="0" algn="l">
              <a:lnSpc>
                <a:spcPct val="115000"/>
              </a:lnSpc>
              <a:spcBef>
                <a:spcPts val="1200"/>
              </a:spcBef>
              <a:spcAft>
                <a:spcPts val="0"/>
              </a:spcAft>
              <a:buNone/>
            </a:pPr>
            <a:r>
              <a:t/>
            </a:r>
            <a:endParaRPr b="1" sz="2100"/>
          </a:p>
          <a:p>
            <a:pPr indent="0" lvl="0" marL="457200" rtl="0" algn="l">
              <a:lnSpc>
                <a:spcPct val="115000"/>
              </a:lnSpc>
              <a:spcBef>
                <a:spcPts val="1200"/>
              </a:spcBef>
              <a:spcAft>
                <a:spcPts val="1200"/>
              </a:spcAft>
              <a:buNone/>
            </a:pPr>
            <a:r>
              <a:t/>
            </a:r>
            <a:endParaRPr sz="2100"/>
          </a:p>
        </p:txBody>
      </p:sp>
      <p:sp>
        <p:nvSpPr>
          <p:cNvPr id="862" name="Google Shape;862;p101"/>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cs-CZ" sz="3200"/>
              <a:t>Městské obchodní společnosti</a:t>
            </a:r>
            <a:endParaRPr sz="32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pic>
        <p:nvPicPr>
          <p:cNvPr id="868" name="Google Shape;868;p102" title="9xzj9h.jpg"/>
          <p:cNvPicPr preferRelativeResize="0"/>
          <p:nvPr/>
        </p:nvPicPr>
        <p:blipFill>
          <a:blip r:embed="rId3">
            <a:alphaModFix/>
          </a:blip>
          <a:stretch>
            <a:fillRect/>
          </a:stretch>
        </p:blipFill>
        <p:spPr>
          <a:xfrm>
            <a:off x="2103913" y="103650"/>
            <a:ext cx="4936175" cy="49361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03"/>
          <p:cNvSpPr txBox="1"/>
          <p:nvPr>
            <p:ph idx="4294967295" type="title"/>
          </p:nvPr>
        </p:nvSpPr>
        <p:spPr>
          <a:xfrm>
            <a:off x="52600" y="818525"/>
            <a:ext cx="8707200" cy="78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cs-CZ" sz="1779">
                <a:latin typeface="PT Serif"/>
                <a:ea typeface="PT Serif"/>
                <a:cs typeface="PT Serif"/>
                <a:sym typeface="PT Serif"/>
              </a:rPr>
              <a:t>= žádná sláva, ale pořád lepší než většina městských firem, které žádná nemají</a:t>
            </a:r>
            <a:endParaRPr b="1" sz="1779">
              <a:latin typeface="PT Serif"/>
              <a:ea typeface="PT Serif"/>
              <a:cs typeface="PT Serif"/>
              <a:sym typeface="PT Serif"/>
            </a:endParaRPr>
          </a:p>
        </p:txBody>
      </p:sp>
      <p:pic>
        <p:nvPicPr>
          <p:cNvPr id="874" name="Google Shape;874;p103"/>
          <p:cNvPicPr preferRelativeResize="0"/>
          <p:nvPr/>
        </p:nvPicPr>
        <p:blipFill>
          <a:blip r:embed="rId3">
            <a:alphaModFix/>
          </a:blip>
          <a:stretch>
            <a:fillRect/>
          </a:stretch>
        </p:blipFill>
        <p:spPr>
          <a:xfrm>
            <a:off x="199350" y="2223175"/>
            <a:ext cx="7543482" cy="1796350"/>
          </a:xfrm>
          <a:prstGeom prst="rect">
            <a:avLst/>
          </a:prstGeom>
          <a:noFill/>
          <a:ln>
            <a:noFill/>
          </a:ln>
        </p:spPr>
      </p:pic>
      <p:sp>
        <p:nvSpPr>
          <p:cNvPr id="875" name="Google Shape;875;p103"/>
          <p:cNvSpPr txBox="1"/>
          <p:nvPr/>
        </p:nvSpPr>
        <p:spPr>
          <a:xfrm>
            <a:off x="199350" y="1228769"/>
            <a:ext cx="2662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600">
                <a:solidFill>
                  <a:schemeClr val="dk2"/>
                </a:solidFill>
              </a:rPr>
              <a:t>Projednání není výsledek, na KPI pro generálního ředitele slabé</a:t>
            </a:r>
            <a:endParaRPr sz="1600">
              <a:solidFill>
                <a:schemeClr val="dk2"/>
              </a:solidFill>
            </a:endParaRPr>
          </a:p>
        </p:txBody>
      </p:sp>
      <p:sp>
        <p:nvSpPr>
          <p:cNvPr id="876" name="Google Shape;876;p103"/>
          <p:cNvSpPr txBox="1"/>
          <p:nvPr/>
        </p:nvSpPr>
        <p:spPr>
          <a:xfrm>
            <a:off x="3370100" y="1282881"/>
            <a:ext cx="34446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600">
                <a:solidFill>
                  <a:schemeClr val="dk2"/>
                </a:solidFill>
              </a:rPr>
              <a:t>Zajímavé je, že záchody mají stejnou váhu jako ostatní úkoly</a:t>
            </a:r>
            <a:endParaRPr sz="1600">
              <a:solidFill>
                <a:schemeClr val="dk2"/>
              </a:solidFill>
            </a:endParaRPr>
          </a:p>
        </p:txBody>
      </p:sp>
      <p:sp>
        <p:nvSpPr>
          <p:cNvPr id="877" name="Google Shape;877;p103"/>
          <p:cNvSpPr txBox="1"/>
          <p:nvPr/>
        </p:nvSpPr>
        <p:spPr>
          <a:xfrm>
            <a:off x="3235600" y="4405388"/>
            <a:ext cx="2341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600">
                <a:solidFill>
                  <a:schemeClr val="dk2"/>
                </a:solidFill>
              </a:rPr>
              <a:t>Představení projektu není výsledek</a:t>
            </a:r>
            <a:endParaRPr sz="1600">
              <a:solidFill>
                <a:schemeClr val="dk2"/>
              </a:solidFill>
            </a:endParaRPr>
          </a:p>
        </p:txBody>
      </p:sp>
      <p:pic>
        <p:nvPicPr>
          <p:cNvPr id="878" name="Google Shape;878;p103"/>
          <p:cNvPicPr preferRelativeResize="0"/>
          <p:nvPr/>
        </p:nvPicPr>
        <p:blipFill>
          <a:blip r:embed="rId4">
            <a:alphaModFix/>
          </a:blip>
          <a:stretch>
            <a:fillRect/>
          </a:stretch>
        </p:blipFill>
        <p:spPr>
          <a:xfrm>
            <a:off x="7742824" y="2223174"/>
            <a:ext cx="513251" cy="1796350"/>
          </a:xfrm>
          <a:prstGeom prst="rect">
            <a:avLst/>
          </a:prstGeom>
          <a:noFill/>
          <a:ln>
            <a:noFill/>
          </a:ln>
        </p:spPr>
      </p:pic>
      <p:sp>
        <p:nvSpPr>
          <p:cNvPr id="879" name="Google Shape;879;p103"/>
          <p:cNvSpPr txBox="1"/>
          <p:nvPr/>
        </p:nvSpPr>
        <p:spPr>
          <a:xfrm>
            <a:off x="664650" y="4238597"/>
            <a:ext cx="2608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600">
                <a:solidFill>
                  <a:schemeClr val="dk2"/>
                </a:solidFill>
              </a:rPr>
              <a:t>neměřitelné, otázka, zda to má být úkol pro generálního ředitele</a:t>
            </a:r>
            <a:endParaRPr sz="1600">
              <a:solidFill>
                <a:schemeClr val="dk2"/>
              </a:solidFill>
            </a:endParaRPr>
          </a:p>
        </p:txBody>
      </p:sp>
      <p:sp>
        <p:nvSpPr>
          <p:cNvPr id="880" name="Google Shape;880;p103"/>
          <p:cNvSpPr/>
          <p:nvPr/>
        </p:nvSpPr>
        <p:spPr>
          <a:xfrm>
            <a:off x="1639300" y="1867701"/>
            <a:ext cx="196831" cy="608828"/>
          </a:xfrm>
          <a:custGeom>
            <a:rect b="b" l="l" r="r" t="t"/>
            <a:pathLst>
              <a:path extrusionOk="0" h="41438" w="8265">
                <a:moveTo>
                  <a:pt x="0" y="0"/>
                </a:moveTo>
                <a:cubicBezTo>
                  <a:pt x="4467" y="8928"/>
                  <a:pt x="5498" y="19218"/>
                  <a:pt x="7459" y="29007"/>
                </a:cubicBezTo>
                <a:cubicBezTo>
                  <a:pt x="8273" y="33072"/>
                  <a:pt x="8897" y="37729"/>
                  <a:pt x="7045" y="41438"/>
                </a:cubicBezTo>
              </a:path>
            </a:pathLst>
          </a:custGeom>
          <a:noFill/>
          <a:ln cap="flat" cmpd="sng" w="19050">
            <a:solidFill>
              <a:schemeClr val="dk2"/>
            </a:solidFill>
            <a:prstDash val="solid"/>
            <a:round/>
            <a:headEnd len="med" w="med" type="none"/>
            <a:tailEnd len="med" w="med" type="none"/>
          </a:ln>
        </p:spPr>
      </p:sp>
      <p:sp>
        <p:nvSpPr>
          <p:cNvPr id="881" name="Google Shape;881;p103"/>
          <p:cNvSpPr/>
          <p:nvPr/>
        </p:nvSpPr>
        <p:spPr>
          <a:xfrm>
            <a:off x="3817450" y="1938506"/>
            <a:ext cx="82875" cy="940144"/>
          </a:xfrm>
          <a:custGeom>
            <a:rect b="b" l="l" r="r" t="t"/>
            <a:pathLst>
              <a:path extrusionOk="0" h="50141" w="3315">
                <a:moveTo>
                  <a:pt x="0" y="50141"/>
                </a:moveTo>
                <a:cubicBezTo>
                  <a:pt x="3282" y="33716"/>
                  <a:pt x="3315" y="16750"/>
                  <a:pt x="3315" y="0"/>
                </a:cubicBezTo>
              </a:path>
            </a:pathLst>
          </a:custGeom>
          <a:noFill/>
          <a:ln cap="flat" cmpd="sng" w="19050">
            <a:solidFill>
              <a:schemeClr val="dk2"/>
            </a:solidFill>
            <a:prstDash val="solid"/>
            <a:round/>
            <a:headEnd len="med" w="med" type="none"/>
            <a:tailEnd len="med" w="med" type="none"/>
          </a:ln>
        </p:spPr>
      </p:sp>
      <p:sp>
        <p:nvSpPr>
          <p:cNvPr id="882" name="Google Shape;882;p103"/>
          <p:cNvSpPr/>
          <p:nvPr/>
        </p:nvSpPr>
        <p:spPr>
          <a:xfrm>
            <a:off x="1730025" y="3971400"/>
            <a:ext cx="196825" cy="300167"/>
          </a:xfrm>
          <a:custGeom>
            <a:rect b="b" l="l" r="r" t="t"/>
            <a:pathLst>
              <a:path extrusionOk="0" h="20719" w="7873">
                <a:moveTo>
                  <a:pt x="0" y="20719"/>
                </a:moveTo>
                <a:cubicBezTo>
                  <a:pt x="4098" y="14571"/>
                  <a:pt x="7873" y="7388"/>
                  <a:pt x="7873" y="0"/>
                </a:cubicBezTo>
              </a:path>
            </a:pathLst>
          </a:custGeom>
          <a:noFill/>
          <a:ln cap="flat" cmpd="sng" w="19050">
            <a:solidFill>
              <a:schemeClr val="dk2"/>
            </a:solidFill>
            <a:prstDash val="solid"/>
            <a:round/>
            <a:headEnd len="med" w="med" type="none"/>
            <a:tailEnd len="med" w="med" type="none"/>
          </a:ln>
        </p:spPr>
      </p:sp>
      <p:sp>
        <p:nvSpPr>
          <p:cNvPr id="883" name="Google Shape;883;p103"/>
          <p:cNvSpPr/>
          <p:nvPr/>
        </p:nvSpPr>
        <p:spPr>
          <a:xfrm>
            <a:off x="4010025" y="3019426"/>
            <a:ext cx="385590" cy="1486966"/>
          </a:xfrm>
          <a:custGeom>
            <a:rect b="b" l="l" r="r" t="t"/>
            <a:pathLst>
              <a:path extrusionOk="0" h="66301" w="9244">
                <a:moveTo>
                  <a:pt x="0" y="0"/>
                </a:moveTo>
                <a:cubicBezTo>
                  <a:pt x="7342" y="4897"/>
                  <a:pt x="6140" y="16624"/>
                  <a:pt x="7873" y="25277"/>
                </a:cubicBezTo>
                <a:cubicBezTo>
                  <a:pt x="10578" y="38783"/>
                  <a:pt x="9055" y="53978"/>
                  <a:pt x="2901" y="66301"/>
                </a:cubicBezTo>
              </a:path>
            </a:pathLst>
          </a:custGeom>
          <a:noFill/>
          <a:ln cap="flat" cmpd="sng" w="19050">
            <a:solidFill>
              <a:schemeClr val="dk2"/>
            </a:solidFill>
            <a:prstDash val="solid"/>
            <a:round/>
            <a:headEnd len="med" w="med" type="none"/>
            <a:tailEnd len="med" w="med" type="none"/>
          </a:ln>
        </p:spPr>
      </p:sp>
      <p:sp>
        <p:nvSpPr>
          <p:cNvPr id="884" name="Google Shape;884;p103"/>
          <p:cNvSpPr txBox="1"/>
          <p:nvPr/>
        </p:nvSpPr>
        <p:spPr>
          <a:xfrm>
            <a:off x="5956725" y="4335450"/>
            <a:ext cx="82800" cy="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885" name="Google Shape;885;p103"/>
          <p:cNvSpPr txBox="1"/>
          <p:nvPr>
            <p:ph type="title"/>
          </p:nvPr>
        </p:nvSpPr>
        <p:spPr>
          <a:xfrm>
            <a:off x="271125" y="276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KPIs DPP, a.s.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104"/>
          <p:cNvSpPr txBox="1"/>
          <p:nvPr>
            <p:ph idx="4294967295" type="title"/>
          </p:nvPr>
        </p:nvSpPr>
        <p:spPr>
          <a:xfrm>
            <a:off x="436950" y="2313752"/>
            <a:ext cx="8520600" cy="78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cs-CZ" sz="3200">
                <a:latin typeface="PT Serif"/>
                <a:ea typeface="PT Serif"/>
                <a:cs typeface="PT Serif"/>
                <a:sym typeface="PT Serif"/>
              </a:rPr>
              <a:t>KPIs Dopravný podnik Bratislava, a.s.</a:t>
            </a:r>
            <a:endParaRPr b="1" sz="3200">
              <a:latin typeface="PT Serif"/>
              <a:ea typeface="PT Serif"/>
              <a:cs typeface="PT Serif"/>
              <a:sym typeface="PT Serif"/>
            </a:endParaRPr>
          </a:p>
        </p:txBody>
      </p:sp>
      <p:sp>
        <p:nvSpPr>
          <p:cNvPr id="891" name="Google Shape;891;p104"/>
          <p:cNvSpPr/>
          <p:nvPr/>
        </p:nvSpPr>
        <p:spPr>
          <a:xfrm>
            <a:off x="3125" y="4931156"/>
            <a:ext cx="9144000" cy="63000"/>
          </a:xfrm>
          <a:prstGeom prst="rect">
            <a:avLst/>
          </a:prstGeom>
          <a:solidFill>
            <a:srgbClr val="ECDECA"/>
          </a:solidFill>
          <a:ln cap="flat" cmpd="sng" w="9525">
            <a:solidFill>
              <a:srgbClr val="ECDEC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92" name="Google Shape;892;p104"/>
          <p:cNvPicPr preferRelativeResize="0"/>
          <p:nvPr/>
        </p:nvPicPr>
        <p:blipFill rotWithShape="1">
          <a:blip r:embed="rId3">
            <a:alphaModFix/>
          </a:blip>
          <a:srcRect b="38725" l="0" r="0" t="0"/>
          <a:stretch/>
        </p:blipFill>
        <p:spPr>
          <a:xfrm>
            <a:off x="3125" y="2140722"/>
            <a:ext cx="9144001" cy="2994280"/>
          </a:xfrm>
          <a:prstGeom prst="rect">
            <a:avLst/>
          </a:prstGeom>
          <a:noFill/>
          <a:ln>
            <a:noFill/>
          </a:ln>
        </p:spPr>
      </p:pic>
      <p:sp>
        <p:nvSpPr>
          <p:cNvPr id="893" name="Google Shape;893;p104"/>
          <p:cNvSpPr/>
          <p:nvPr/>
        </p:nvSpPr>
        <p:spPr>
          <a:xfrm>
            <a:off x="7256200" y="3576860"/>
            <a:ext cx="1787400" cy="411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4" name="Google Shape;894;p104"/>
          <p:cNvSpPr/>
          <p:nvPr/>
        </p:nvSpPr>
        <p:spPr>
          <a:xfrm>
            <a:off x="4572000" y="4733098"/>
            <a:ext cx="2684100" cy="216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5" name="Google Shape;895;p104"/>
          <p:cNvSpPr/>
          <p:nvPr/>
        </p:nvSpPr>
        <p:spPr>
          <a:xfrm>
            <a:off x="7211050" y="2835413"/>
            <a:ext cx="1877700" cy="216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6" name="Google Shape;896;p104"/>
          <p:cNvSpPr txBox="1"/>
          <p:nvPr/>
        </p:nvSpPr>
        <p:spPr>
          <a:xfrm>
            <a:off x="3125" y="971850"/>
            <a:ext cx="9144000" cy="1477500"/>
          </a:xfrm>
          <a:prstGeom prst="rect">
            <a:avLst/>
          </a:prstGeom>
          <a:noFill/>
          <a:ln>
            <a:noFill/>
          </a:ln>
        </p:spPr>
        <p:txBody>
          <a:bodyPr anchorCtr="0" anchor="t" bIns="91425" lIns="91425" spcFirstLastPara="1" rIns="91425" wrap="square" tIns="91425">
            <a:spAutoFit/>
          </a:bodyPr>
          <a:lstStyle/>
          <a:p>
            <a:pPr indent="-304800" lvl="0" marL="457200" rtl="0" algn="l">
              <a:lnSpc>
                <a:spcPct val="150000"/>
              </a:lnSpc>
              <a:spcBef>
                <a:spcPts val="0"/>
              </a:spcBef>
              <a:spcAft>
                <a:spcPts val="0"/>
              </a:spcAft>
              <a:buClr>
                <a:schemeClr val="dk1"/>
              </a:buClr>
              <a:buSzPts val="1200"/>
              <a:buChar char="-"/>
            </a:pPr>
            <a:r>
              <a:rPr lang="cs-CZ" sz="1200">
                <a:solidFill>
                  <a:schemeClr val="dk1"/>
                </a:solidFill>
              </a:rPr>
              <a:t>KPI schvaluje zastupitelstvo: </a:t>
            </a:r>
            <a:r>
              <a:rPr lang="cs-CZ" sz="1200" u="sng">
                <a:solidFill>
                  <a:schemeClr val="accent5"/>
                </a:solidFill>
                <a:hlinkClick r:id="rId4">
                  <a:extLst>
                    <a:ext uri="{A12FA001-AC4F-418D-AE19-62706E023703}">
                      <ahyp:hlinkClr val="tx"/>
                    </a:ext>
                  </a:extLst>
                </a:hlinkClick>
              </a:rPr>
              <a:t>https://zastupitelstvo.bratislava.sk/data/att/71602.pdf</a:t>
            </a:r>
            <a:r>
              <a:rPr lang="cs-CZ" sz="1200">
                <a:solidFill>
                  <a:schemeClr val="dk2"/>
                </a:solidFill>
              </a:rPr>
              <a:t> , </a:t>
            </a:r>
            <a:r>
              <a:rPr lang="cs-CZ" sz="1200">
                <a:solidFill>
                  <a:schemeClr val="dk1"/>
                </a:solidFill>
              </a:rPr>
              <a:t>vyhodnocení bude nově rovněž veřejné</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cs-CZ" sz="1200">
                <a:solidFill>
                  <a:schemeClr val="dk1"/>
                </a:solidFill>
              </a:rPr>
              <a:t>vlezou se ke každému podniku na 1 A4</a:t>
            </a:r>
            <a:endParaRPr sz="1200">
              <a:solidFill>
                <a:schemeClr val="dk1"/>
              </a:solidFill>
            </a:endParaRPr>
          </a:p>
          <a:p>
            <a:pPr indent="-304800" lvl="0" marL="457200" rtl="0" algn="l">
              <a:lnSpc>
                <a:spcPct val="150000"/>
              </a:lnSpc>
              <a:spcBef>
                <a:spcPts val="0"/>
              </a:spcBef>
              <a:spcAft>
                <a:spcPts val="0"/>
              </a:spcAft>
              <a:buClr>
                <a:schemeClr val="dk1"/>
              </a:buClr>
              <a:buSzPts val="1200"/>
              <a:buChar char="-"/>
            </a:pPr>
            <a:r>
              <a:rPr lang="cs-CZ" sz="1200">
                <a:solidFill>
                  <a:schemeClr val="dk1"/>
                </a:solidFill>
              </a:rPr>
              <a:t>KPI jsou konkrétní a ambiciózní (např. město si zadává průzkum veřejného mínění ke spokojenosti se službami dopravního podniku a dle výsledku hodnotí management)</a:t>
            </a:r>
            <a:endParaRPr sz="1200">
              <a:solidFill>
                <a:schemeClr val="dk1"/>
              </a:solidFill>
            </a:endParaRPr>
          </a:p>
          <a:p>
            <a:pPr indent="0" lvl="0" marL="0" rtl="0" algn="l">
              <a:spcBef>
                <a:spcPts val="0"/>
              </a:spcBef>
              <a:spcAft>
                <a:spcPts val="0"/>
              </a:spcAft>
              <a:buNone/>
            </a:pPr>
            <a:r>
              <a:t/>
            </a:r>
            <a:endParaRPr sz="1200">
              <a:solidFill>
                <a:schemeClr val="dk2"/>
              </a:solidFill>
            </a:endParaRPr>
          </a:p>
        </p:txBody>
      </p:sp>
      <p:sp>
        <p:nvSpPr>
          <p:cNvPr id="897" name="Google Shape;897;p104"/>
          <p:cNvSpPr txBox="1"/>
          <p:nvPr>
            <p:ph type="title"/>
          </p:nvPr>
        </p:nvSpPr>
        <p:spPr>
          <a:xfrm>
            <a:off x="271125" y="-67631"/>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SzPts val="990"/>
              <a:buNone/>
            </a:pPr>
            <a:r>
              <a:rPr lang="cs-CZ" sz="3200"/>
              <a:t>Dopravný podnik Bratislava</a:t>
            </a:r>
            <a:endParaRPr sz="320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pic>
        <p:nvPicPr>
          <p:cNvPr id="902" name="Google Shape;902;p105"/>
          <p:cNvPicPr preferRelativeResize="0"/>
          <p:nvPr/>
        </p:nvPicPr>
        <p:blipFill>
          <a:blip r:embed="rId3">
            <a:alphaModFix/>
          </a:blip>
          <a:stretch>
            <a:fillRect/>
          </a:stretch>
        </p:blipFill>
        <p:spPr>
          <a:xfrm>
            <a:off x="79325" y="2681574"/>
            <a:ext cx="7464715" cy="2461925"/>
          </a:xfrm>
          <a:prstGeom prst="rect">
            <a:avLst/>
          </a:prstGeom>
          <a:noFill/>
          <a:ln>
            <a:noFill/>
          </a:ln>
        </p:spPr>
      </p:pic>
      <p:sp>
        <p:nvSpPr>
          <p:cNvPr id="903" name="Google Shape;903;p105"/>
          <p:cNvSpPr/>
          <p:nvPr/>
        </p:nvSpPr>
        <p:spPr>
          <a:xfrm>
            <a:off x="6721887" y="2681593"/>
            <a:ext cx="822300" cy="561000"/>
          </a:xfrm>
          <a:prstGeom prst="roundRect">
            <a:avLst>
              <a:gd fmla="val 16667" name="adj"/>
            </a:avLst>
          </a:prstGeom>
          <a:noFill/>
          <a:ln cap="flat" cmpd="sng" w="31625">
            <a:solidFill>
              <a:srgbClr val="FF0000"/>
            </a:solidFill>
            <a:prstDash val="solid"/>
            <a:round/>
            <a:headEnd len="sm" w="sm" type="none"/>
            <a:tailEnd len="sm" w="sm" type="none"/>
          </a:ln>
        </p:spPr>
        <p:txBody>
          <a:bodyPr anchorCtr="0" anchor="ctr" bIns="101200" lIns="101200" spcFirstLastPara="1" rIns="101200" wrap="square" tIns="101200">
            <a:noAutofit/>
          </a:bodyPr>
          <a:lstStyle/>
          <a:p>
            <a:pPr indent="0" lvl="0" marL="0" rtl="0" algn="ctr">
              <a:spcBef>
                <a:spcPts val="0"/>
              </a:spcBef>
              <a:spcAft>
                <a:spcPts val="0"/>
              </a:spcAft>
              <a:buNone/>
            </a:pPr>
            <a:r>
              <a:t/>
            </a:r>
            <a:endParaRPr sz="1549"/>
          </a:p>
        </p:txBody>
      </p:sp>
      <p:sp>
        <p:nvSpPr>
          <p:cNvPr id="904" name="Google Shape;904;p105"/>
          <p:cNvSpPr/>
          <p:nvPr/>
        </p:nvSpPr>
        <p:spPr>
          <a:xfrm>
            <a:off x="2056115" y="3585612"/>
            <a:ext cx="2892900" cy="332400"/>
          </a:xfrm>
          <a:prstGeom prst="roundRect">
            <a:avLst>
              <a:gd fmla="val 16667" name="adj"/>
            </a:avLst>
          </a:prstGeom>
          <a:noFill/>
          <a:ln cap="flat" cmpd="sng" w="31625">
            <a:solidFill>
              <a:srgbClr val="FF0000"/>
            </a:solidFill>
            <a:prstDash val="solid"/>
            <a:round/>
            <a:headEnd len="sm" w="sm" type="none"/>
            <a:tailEnd len="sm" w="sm" type="none"/>
          </a:ln>
        </p:spPr>
        <p:txBody>
          <a:bodyPr anchorCtr="0" anchor="ctr" bIns="101200" lIns="101200" spcFirstLastPara="1" rIns="101200" wrap="square" tIns="101200">
            <a:noAutofit/>
          </a:bodyPr>
          <a:lstStyle/>
          <a:p>
            <a:pPr indent="0" lvl="0" marL="0" rtl="0" algn="ctr">
              <a:spcBef>
                <a:spcPts val="0"/>
              </a:spcBef>
              <a:spcAft>
                <a:spcPts val="0"/>
              </a:spcAft>
              <a:buNone/>
            </a:pPr>
            <a:r>
              <a:t/>
            </a:r>
            <a:endParaRPr sz="1549"/>
          </a:p>
        </p:txBody>
      </p:sp>
      <p:sp>
        <p:nvSpPr>
          <p:cNvPr id="905" name="Google Shape;905;p105"/>
          <p:cNvSpPr/>
          <p:nvPr/>
        </p:nvSpPr>
        <p:spPr>
          <a:xfrm>
            <a:off x="4905517" y="3934537"/>
            <a:ext cx="1793400" cy="403200"/>
          </a:xfrm>
          <a:prstGeom prst="roundRect">
            <a:avLst>
              <a:gd fmla="val 16667" name="adj"/>
            </a:avLst>
          </a:prstGeom>
          <a:noFill/>
          <a:ln cap="flat" cmpd="sng" w="31625">
            <a:solidFill>
              <a:srgbClr val="FF0000"/>
            </a:solidFill>
            <a:prstDash val="solid"/>
            <a:round/>
            <a:headEnd len="sm" w="sm" type="none"/>
            <a:tailEnd len="sm" w="sm" type="none"/>
          </a:ln>
        </p:spPr>
        <p:txBody>
          <a:bodyPr anchorCtr="0" anchor="ctr" bIns="101200" lIns="101200" spcFirstLastPara="1" rIns="101200" wrap="square" tIns="101200">
            <a:noAutofit/>
          </a:bodyPr>
          <a:lstStyle/>
          <a:p>
            <a:pPr indent="0" lvl="0" marL="0" rtl="0" algn="ctr">
              <a:spcBef>
                <a:spcPts val="0"/>
              </a:spcBef>
              <a:spcAft>
                <a:spcPts val="0"/>
              </a:spcAft>
              <a:buNone/>
            </a:pPr>
            <a:r>
              <a:t/>
            </a:r>
            <a:endParaRPr sz="1549"/>
          </a:p>
        </p:txBody>
      </p:sp>
      <p:pic>
        <p:nvPicPr>
          <p:cNvPr id="906" name="Google Shape;906;p105"/>
          <p:cNvPicPr preferRelativeResize="0"/>
          <p:nvPr/>
        </p:nvPicPr>
        <p:blipFill>
          <a:blip r:embed="rId4">
            <a:alphaModFix/>
          </a:blip>
          <a:stretch>
            <a:fillRect/>
          </a:stretch>
        </p:blipFill>
        <p:spPr>
          <a:xfrm>
            <a:off x="3428615" y="982369"/>
            <a:ext cx="4028163" cy="1446506"/>
          </a:xfrm>
          <a:prstGeom prst="rect">
            <a:avLst/>
          </a:prstGeom>
          <a:noFill/>
          <a:ln cap="flat" cmpd="sng" w="9525">
            <a:solidFill>
              <a:schemeClr val="dk1"/>
            </a:solidFill>
            <a:prstDash val="solid"/>
            <a:round/>
            <a:headEnd len="sm" w="sm" type="none"/>
            <a:tailEnd len="sm" w="sm" type="none"/>
          </a:ln>
        </p:spPr>
      </p:pic>
      <p:sp>
        <p:nvSpPr>
          <p:cNvPr id="907" name="Google Shape;907;p105"/>
          <p:cNvSpPr txBox="1"/>
          <p:nvPr/>
        </p:nvSpPr>
        <p:spPr>
          <a:xfrm>
            <a:off x="79325" y="982375"/>
            <a:ext cx="2355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600">
                <a:solidFill>
                  <a:schemeClr val="dk2"/>
                </a:solidFill>
              </a:rPr>
              <a:t>První zveřejnění v </a:t>
            </a:r>
            <a:endParaRPr sz="1600">
              <a:solidFill>
                <a:schemeClr val="dk2"/>
              </a:solidFill>
            </a:endParaRPr>
          </a:p>
          <a:p>
            <a:pPr indent="0" lvl="0" marL="0" rtl="0" algn="l">
              <a:spcBef>
                <a:spcPts val="0"/>
              </a:spcBef>
              <a:spcAft>
                <a:spcPts val="0"/>
              </a:spcAft>
              <a:buNone/>
            </a:pPr>
            <a:r>
              <a:rPr lang="cs-CZ" sz="1600">
                <a:solidFill>
                  <a:schemeClr val="dk2"/>
                </a:solidFill>
              </a:rPr>
              <a:t>r. 2022 po tlaku zdopravy.cz</a:t>
            </a:r>
            <a:endParaRPr sz="1600">
              <a:solidFill>
                <a:schemeClr val="dk2"/>
              </a:solidFill>
            </a:endParaRPr>
          </a:p>
        </p:txBody>
      </p:sp>
      <p:cxnSp>
        <p:nvCxnSpPr>
          <p:cNvPr id="908" name="Google Shape;908;p105"/>
          <p:cNvCxnSpPr/>
          <p:nvPr/>
        </p:nvCxnSpPr>
        <p:spPr>
          <a:xfrm>
            <a:off x="2354075" y="1394719"/>
            <a:ext cx="778200" cy="52200"/>
          </a:xfrm>
          <a:prstGeom prst="straightConnector1">
            <a:avLst/>
          </a:prstGeom>
          <a:noFill/>
          <a:ln cap="flat" cmpd="sng" w="28575">
            <a:solidFill>
              <a:srgbClr val="FF0000"/>
            </a:solidFill>
            <a:prstDash val="solid"/>
            <a:round/>
            <a:headEnd len="med" w="med" type="none"/>
            <a:tailEnd len="med" w="med" type="triangle"/>
          </a:ln>
        </p:spPr>
      </p:cxnSp>
      <p:cxnSp>
        <p:nvCxnSpPr>
          <p:cNvPr id="909" name="Google Shape;909;p105"/>
          <p:cNvCxnSpPr/>
          <p:nvPr/>
        </p:nvCxnSpPr>
        <p:spPr>
          <a:xfrm flipH="1">
            <a:off x="386875" y="2194538"/>
            <a:ext cx="333300" cy="424200"/>
          </a:xfrm>
          <a:prstGeom prst="straightConnector1">
            <a:avLst/>
          </a:prstGeom>
          <a:noFill/>
          <a:ln cap="flat" cmpd="sng" w="28575">
            <a:solidFill>
              <a:srgbClr val="FF0000"/>
            </a:solidFill>
            <a:prstDash val="solid"/>
            <a:round/>
            <a:headEnd len="med" w="med" type="none"/>
            <a:tailEnd len="med" w="med" type="triangle"/>
          </a:ln>
        </p:spPr>
      </p:cxnSp>
      <p:sp>
        <p:nvSpPr>
          <p:cNvPr id="910" name="Google Shape;910;p105"/>
          <p:cNvSpPr txBox="1"/>
          <p:nvPr/>
        </p:nvSpPr>
        <p:spPr>
          <a:xfrm>
            <a:off x="815025" y="1759575"/>
            <a:ext cx="2613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cs-CZ" sz="1600">
                <a:solidFill>
                  <a:schemeClr val="dk2"/>
                </a:solidFill>
              </a:rPr>
              <a:t>2025: znatelný kvalitativní posun, konkrétnější cíle, řada stavebních projektů</a:t>
            </a:r>
            <a:endParaRPr sz="1600">
              <a:solidFill>
                <a:schemeClr val="dk2"/>
              </a:solidFill>
            </a:endParaRPr>
          </a:p>
        </p:txBody>
      </p:sp>
      <p:sp>
        <p:nvSpPr>
          <p:cNvPr id="911" name="Google Shape;911;p105"/>
          <p:cNvSpPr txBox="1"/>
          <p:nvPr>
            <p:ph type="title"/>
          </p:nvPr>
        </p:nvSpPr>
        <p:spPr>
          <a:xfrm>
            <a:off x="271125" y="0"/>
            <a:ext cx="7368000" cy="930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cs-CZ"/>
              <a:t>Správa železnic - zveřejněná KPI</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106"/>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cs-CZ" sz="3200"/>
              <a:t>Městské obchodní společnosti</a:t>
            </a:r>
            <a:endParaRPr sz="3200"/>
          </a:p>
        </p:txBody>
      </p:sp>
      <p:pic>
        <p:nvPicPr>
          <p:cNvPr id="918" name="Google Shape;918;p106"/>
          <p:cNvPicPr preferRelativeResize="0"/>
          <p:nvPr/>
        </p:nvPicPr>
        <p:blipFill>
          <a:blip r:embed="rId3">
            <a:alphaModFix/>
          </a:blip>
          <a:stretch>
            <a:fillRect/>
          </a:stretch>
        </p:blipFill>
        <p:spPr>
          <a:xfrm>
            <a:off x="1460500" y="1206494"/>
            <a:ext cx="6129046" cy="3728081"/>
          </a:xfrm>
          <a:prstGeom prst="rect">
            <a:avLst/>
          </a:prstGeom>
          <a:noFill/>
          <a:ln>
            <a:noFill/>
          </a:ln>
        </p:spPr>
      </p:pic>
      <p:sp>
        <p:nvSpPr>
          <p:cNvPr id="919" name="Google Shape;919;p106"/>
          <p:cNvSpPr/>
          <p:nvPr/>
        </p:nvSpPr>
        <p:spPr>
          <a:xfrm>
            <a:off x="3967925" y="2601675"/>
            <a:ext cx="1114200" cy="290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107"/>
          <p:cNvSpPr txBox="1"/>
          <p:nvPr>
            <p:ph idx="1" type="subTitle"/>
          </p:nvPr>
        </p:nvSpPr>
        <p:spPr>
          <a:xfrm>
            <a:off x="271125" y="1023075"/>
            <a:ext cx="8872800" cy="4120500"/>
          </a:xfrm>
          <a:prstGeom prst="rect">
            <a:avLst/>
          </a:prstGeom>
        </p:spPr>
        <p:txBody>
          <a:bodyPr anchorCtr="0" anchor="t" bIns="91425" lIns="91425" spcFirstLastPara="1" rIns="91425" wrap="square" tIns="91425">
            <a:normAutofit fontScale="92500" lnSpcReduction="10000"/>
          </a:bodyPr>
          <a:lstStyle/>
          <a:p>
            <a:pPr indent="0" lvl="0" marL="457200" rtl="0" algn="l">
              <a:lnSpc>
                <a:spcPct val="115000"/>
              </a:lnSpc>
              <a:spcBef>
                <a:spcPts val="0"/>
              </a:spcBef>
              <a:spcAft>
                <a:spcPts val="0"/>
              </a:spcAft>
              <a:buNone/>
            </a:pPr>
            <a:r>
              <a:t/>
            </a:r>
            <a:endParaRPr b="1" sz="2100"/>
          </a:p>
          <a:p>
            <a:pPr indent="0" lvl="0" marL="457200" rtl="0" algn="l">
              <a:lnSpc>
                <a:spcPct val="138000"/>
              </a:lnSpc>
              <a:spcBef>
                <a:spcPts val="1200"/>
              </a:spcBef>
              <a:spcAft>
                <a:spcPts val="0"/>
              </a:spcAft>
              <a:buNone/>
            </a:pPr>
            <a:r>
              <a:rPr b="1" lang="cs-CZ" sz="2100"/>
              <a:t>Whistleblowing</a:t>
            </a:r>
            <a:endParaRPr b="1" sz="2100"/>
          </a:p>
          <a:p>
            <a:pPr indent="0" lvl="0" marL="457200" rtl="0" algn="l">
              <a:lnSpc>
                <a:spcPct val="138000"/>
              </a:lnSpc>
              <a:spcBef>
                <a:spcPts val="1200"/>
              </a:spcBef>
              <a:spcAft>
                <a:spcPts val="0"/>
              </a:spcAft>
              <a:buNone/>
            </a:pPr>
            <a:r>
              <a:rPr b="1" lang="cs-CZ" sz="2100"/>
              <a:t>✅ </a:t>
            </a:r>
            <a:r>
              <a:rPr lang="cs-CZ" sz="2100"/>
              <a:t>Vedení společnosti se pro-aktivně přihlásí k podpoře whistleblowerů</a:t>
            </a:r>
            <a:endParaRPr sz="2100"/>
          </a:p>
          <a:p>
            <a:pPr indent="0" lvl="0" marL="457200" rtl="0" algn="l">
              <a:lnSpc>
                <a:spcPct val="138000"/>
              </a:lnSpc>
              <a:spcBef>
                <a:spcPts val="1200"/>
              </a:spcBef>
              <a:spcAft>
                <a:spcPts val="0"/>
              </a:spcAft>
              <a:buNone/>
            </a:pPr>
            <a:r>
              <a:rPr b="1" lang="cs-CZ" sz="2100"/>
              <a:t>✅ </a:t>
            </a:r>
            <a:r>
              <a:rPr lang="cs-CZ" sz="2100"/>
              <a:t>Společnost i kraj přijímají anonymní oznámení</a:t>
            </a:r>
            <a:endParaRPr sz="2100"/>
          </a:p>
          <a:p>
            <a:pPr indent="0" lvl="0" marL="457200" rtl="0" algn="l">
              <a:lnSpc>
                <a:spcPct val="138000"/>
              </a:lnSpc>
              <a:spcBef>
                <a:spcPts val="1200"/>
              </a:spcBef>
              <a:spcAft>
                <a:spcPts val="0"/>
              </a:spcAft>
              <a:buNone/>
            </a:pPr>
            <a:r>
              <a:rPr lang="cs-CZ" sz="2100"/>
              <a:t>✅ Společnost i kraj využívají důvěryhodné kanály pro oznámení</a:t>
            </a:r>
            <a:endParaRPr sz="2100"/>
          </a:p>
          <a:p>
            <a:pPr indent="0" lvl="0" marL="457200" rtl="0" algn="l">
              <a:lnSpc>
                <a:spcPct val="115000"/>
              </a:lnSpc>
              <a:spcBef>
                <a:spcPts val="1200"/>
              </a:spcBef>
              <a:spcAft>
                <a:spcPts val="0"/>
              </a:spcAft>
              <a:buNone/>
            </a:pPr>
            <a:r>
              <a:t/>
            </a:r>
            <a:endParaRPr b="1" sz="2100"/>
          </a:p>
          <a:p>
            <a:pPr indent="0" lvl="0" marL="457200" rtl="0" algn="l">
              <a:lnSpc>
                <a:spcPct val="115000"/>
              </a:lnSpc>
              <a:spcBef>
                <a:spcPts val="1200"/>
              </a:spcBef>
              <a:spcAft>
                <a:spcPts val="0"/>
              </a:spcAft>
              <a:buNone/>
            </a:pPr>
            <a:r>
              <a:t/>
            </a:r>
            <a:endParaRPr b="1" sz="2100"/>
          </a:p>
          <a:p>
            <a:pPr indent="0" lvl="0" marL="457200" rtl="0" algn="l">
              <a:lnSpc>
                <a:spcPct val="115000"/>
              </a:lnSpc>
              <a:spcBef>
                <a:spcPts val="1200"/>
              </a:spcBef>
              <a:spcAft>
                <a:spcPts val="1200"/>
              </a:spcAft>
              <a:buNone/>
            </a:pPr>
            <a:r>
              <a:t/>
            </a:r>
            <a:endParaRPr sz="2100"/>
          </a:p>
        </p:txBody>
      </p:sp>
      <p:sp>
        <p:nvSpPr>
          <p:cNvPr id="926" name="Google Shape;926;p107"/>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cs-CZ" sz="3200"/>
              <a:t>Městské obchodní společnosti</a:t>
            </a:r>
            <a:endParaRPr sz="3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6"/>
          <p:cNvSpPr txBox="1"/>
          <p:nvPr>
            <p:ph idx="1" type="subTitle"/>
          </p:nvPr>
        </p:nvSpPr>
        <p:spPr>
          <a:xfrm>
            <a:off x="271125" y="852413"/>
            <a:ext cx="8872800" cy="41427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dk1"/>
              </a:buClr>
              <a:buSzPct val="61111"/>
              <a:buFont typeface="Arial"/>
              <a:buNone/>
            </a:pPr>
            <a:r>
              <a:rPr lang="cs-CZ" sz="1800"/>
              <a:t>Vyhrazené kompetence Rady x Zastupitelstva</a:t>
            </a:r>
            <a:endParaRPr sz="1800"/>
          </a:p>
          <a:p>
            <a:pPr indent="0" lvl="0" marL="0" marR="0" rtl="0" algn="l">
              <a:lnSpc>
                <a:spcPct val="90000"/>
              </a:lnSpc>
              <a:spcBef>
                <a:spcPts val="1200"/>
              </a:spcBef>
              <a:spcAft>
                <a:spcPts val="0"/>
              </a:spcAft>
              <a:buNone/>
            </a:pPr>
            <a:r>
              <a:rPr b="1" lang="cs-CZ" sz="1800"/>
              <a:t>Zastupitelstvo </a:t>
            </a:r>
            <a:r>
              <a:rPr lang="cs-CZ" sz="1800"/>
              <a:t>(§ 84, 85)</a:t>
            </a:r>
            <a:endParaRPr sz="1800"/>
          </a:p>
          <a:p>
            <a:pPr indent="-317182" lvl="0" marL="457200" marR="0" rtl="0" algn="l">
              <a:lnSpc>
                <a:spcPct val="90000"/>
              </a:lnSpc>
              <a:spcBef>
                <a:spcPts val="1200"/>
              </a:spcBef>
              <a:spcAft>
                <a:spcPts val="0"/>
              </a:spcAft>
              <a:buSzPct val="100000"/>
              <a:buChar char="●"/>
            </a:pPr>
            <a:r>
              <a:rPr lang="cs-CZ" sz="1800"/>
              <a:t>schvaluje radu, rozpočet, územní plán, nakládání s nemovitostmi, zřizování organizací, dotace nad 250k</a:t>
            </a:r>
            <a:endParaRPr sz="1800"/>
          </a:p>
          <a:p>
            <a:pPr indent="0" lvl="0" marL="0" marR="0" rtl="0" algn="l">
              <a:lnSpc>
                <a:spcPct val="90000"/>
              </a:lnSpc>
              <a:spcBef>
                <a:spcPts val="1200"/>
              </a:spcBef>
              <a:spcAft>
                <a:spcPts val="0"/>
              </a:spcAft>
              <a:buNone/>
            </a:pPr>
            <a:r>
              <a:rPr b="1" lang="cs-CZ" sz="1800"/>
              <a:t>Rada </a:t>
            </a:r>
            <a:r>
              <a:rPr lang="cs-CZ" sz="1800"/>
              <a:t>(§ 102)</a:t>
            </a:r>
            <a:endParaRPr sz="1800"/>
          </a:p>
          <a:p>
            <a:pPr indent="-317182" lvl="0" marL="457200" marR="0" rtl="0" algn="l">
              <a:lnSpc>
                <a:spcPct val="90000"/>
              </a:lnSpc>
              <a:spcBef>
                <a:spcPts val="1200"/>
              </a:spcBef>
              <a:spcAft>
                <a:spcPts val="0"/>
              </a:spcAft>
              <a:buSzPct val="100000"/>
              <a:buChar char="●"/>
            </a:pPr>
            <a:r>
              <a:rPr lang="cs-CZ" sz="1800"/>
              <a:t>veřejné zakázky, nastavení ob. úřadu, valná hromada </a:t>
            </a:r>
            <a:endParaRPr sz="1800"/>
          </a:p>
          <a:p>
            <a:pPr indent="-317182" lvl="0" marL="457200" marR="0" rtl="0" algn="l">
              <a:lnSpc>
                <a:spcPct val="90000"/>
              </a:lnSpc>
              <a:spcBef>
                <a:spcPts val="0"/>
              </a:spcBef>
              <a:spcAft>
                <a:spcPts val="0"/>
              </a:spcAft>
              <a:buSzPct val="100000"/>
              <a:buChar char="●"/>
            </a:pPr>
            <a:r>
              <a:rPr lang="cs-CZ" sz="1800"/>
              <a:t>zbytková pravomoc rady / delegace na starostu / obecní úřad</a:t>
            </a:r>
            <a:endParaRPr sz="1800"/>
          </a:p>
          <a:p>
            <a:pPr indent="0" lvl="0" marL="0" marR="0" rtl="0" algn="l">
              <a:lnSpc>
                <a:spcPct val="90000"/>
              </a:lnSpc>
              <a:spcBef>
                <a:spcPts val="1200"/>
              </a:spcBef>
              <a:spcAft>
                <a:spcPts val="0"/>
              </a:spcAft>
              <a:buNone/>
            </a:pPr>
            <a:r>
              <a:rPr b="1" lang="cs-CZ" sz="1800"/>
              <a:t>Starosta </a:t>
            </a:r>
            <a:r>
              <a:rPr lang="cs-CZ" sz="1800"/>
              <a:t>(§ 103)</a:t>
            </a:r>
            <a:endParaRPr sz="1800"/>
          </a:p>
          <a:p>
            <a:pPr indent="-317182" lvl="0" marL="457200" marR="0" rtl="0" algn="l">
              <a:lnSpc>
                <a:spcPct val="90000"/>
              </a:lnSpc>
              <a:spcBef>
                <a:spcPts val="1200"/>
              </a:spcBef>
              <a:spcAft>
                <a:spcPts val="0"/>
              </a:spcAft>
              <a:buSzPct val="100000"/>
              <a:buChar char="●"/>
            </a:pPr>
            <a:r>
              <a:rPr lang="cs-CZ" sz="1800"/>
              <a:t>není statutární orgán, řídí zasedání, úkoluje městskou policii</a:t>
            </a:r>
            <a:endParaRPr sz="1800"/>
          </a:p>
          <a:p>
            <a:pPr indent="0" lvl="0" marL="0" marR="0" rtl="0" algn="l">
              <a:lnSpc>
                <a:spcPct val="90000"/>
              </a:lnSpc>
              <a:spcBef>
                <a:spcPts val="1200"/>
              </a:spcBef>
              <a:spcAft>
                <a:spcPts val="0"/>
              </a:spcAft>
              <a:buNone/>
            </a:pPr>
            <a:r>
              <a:rPr b="1" lang="cs-CZ" sz="1800"/>
              <a:t>Tajemník </a:t>
            </a:r>
            <a:r>
              <a:rPr lang="cs-CZ" sz="1800"/>
              <a:t>(§ 110)</a:t>
            </a:r>
            <a:endParaRPr sz="1800"/>
          </a:p>
          <a:p>
            <a:pPr indent="-317182" lvl="0" marL="457200" marR="0" rtl="0" algn="l">
              <a:lnSpc>
                <a:spcPct val="90000"/>
              </a:lnSpc>
              <a:spcBef>
                <a:spcPts val="1200"/>
              </a:spcBef>
              <a:spcAft>
                <a:spcPts val="0"/>
              </a:spcAft>
              <a:buSzPct val="100000"/>
              <a:buChar char="●"/>
            </a:pPr>
            <a:r>
              <a:rPr lang="cs-CZ" sz="1800"/>
              <a:t>přenesená působnost, chráněn ředitelem KÚ</a:t>
            </a:r>
            <a:endParaRPr sz="1800"/>
          </a:p>
          <a:p>
            <a:pPr indent="457200" lvl="0" marL="457200" marR="0" rtl="0" algn="l">
              <a:lnSpc>
                <a:spcPct val="90000"/>
              </a:lnSpc>
              <a:spcBef>
                <a:spcPts val="1200"/>
              </a:spcBef>
              <a:spcAft>
                <a:spcPts val="0"/>
              </a:spcAft>
              <a:buNone/>
            </a:pPr>
            <a:r>
              <a:rPr b="1" lang="cs-CZ" sz="1800"/>
              <a:t>Kontrolní + finanční výbor</a:t>
            </a:r>
            <a:r>
              <a:rPr lang="cs-CZ" sz="1800"/>
              <a:t> (§ 119) </a:t>
            </a:r>
            <a:endParaRPr sz="1800"/>
          </a:p>
          <a:p>
            <a:pPr indent="-317182" lvl="0" marL="1371600" marR="0" rtl="0" algn="l">
              <a:lnSpc>
                <a:spcPct val="90000"/>
              </a:lnSpc>
              <a:spcBef>
                <a:spcPts val="1200"/>
              </a:spcBef>
              <a:spcAft>
                <a:spcPts val="0"/>
              </a:spcAft>
              <a:buSzPct val="100000"/>
              <a:buChar char="●"/>
            </a:pPr>
            <a:r>
              <a:rPr lang="cs-CZ" sz="1800"/>
              <a:t>sankce = 0!, závěry předkládány pouze zastupitelstvu</a:t>
            </a:r>
            <a:endParaRPr sz="1800"/>
          </a:p>
          <a:p>
            <a:pPr indent="0" lvl="0" marL="914400" marR="0" rtl="0" algn="l">
              <a:lnSpc>
                <a:spcPct val="90000"/>
              </a:lnSpc>
              <a:spcBef>
                <a:spcPts val="1200"/>
              </a:spcBef>
              <a:spcAft>
                <a:spcPts val="0"/>
              </a:spcAft>
              <a:buNone/>
            </a:pPr>
            <a:r>
              <a:t/>
            </a:r>
            <a:endParaRPr sz="2200"/>
          </a:p>
          <a:p>
            <a:pPr indent="0" lvl="0" marL="0" marR="0" rtl="0" algn="l">
              <a:lnSpc>
                <a:spcPct val="90000"/>
              </a:lnSpc>
              <a:spcBef>
                <a:spcPts val="1200"/>
              </a:spcBef>
              <a:spcAft>
                <a:spcPts val="1200"/>
              </a:spcAft>
              <a:buNone/>
            </a:pPr>
            <a:r>
              <a:t/>
            </a:r>
            <a:endParaRPr sz="2200"/>
          </a:p>
        </p:txBody>
      </p:sp>
      <p:sp>
        <p:nvSpPr>
          <p:cNvPr id="206" name="Google Shape;206;p36"/>
          <p:cNvSpPr txBox="1"/>
          <p:nvPr>
            <p:ph type="title"/>
          </p:nvPr>
        </p:nvSpPr>
        <p:spPr>
          <a:xfrm>
            <a:off x="271125" y="180019"/>
            <a:ext cx="6690300" cy="930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cs-CZ"/>
              <a:t>Zákon o obcích 128/2000 Sb.</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108"/>
          <p:cNvSpPr txBox="1"/>
          <p:nvPr>
            <p:ph idx="1" type="subTitle"/>
          </p:nvPr>
        </p:nvSpPr>
        <p:spPr>
          <a:xfrm>
            <a:off x="271125" y="1195031"/>
            <a:ext cx="8872800" cy="33000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Calibri"/>
              <a:buChar char="●"/>
            </a:pPr>
            <a:r>
              <a:rPr lang="cs-CZ" sz="2400">
                <a:latin typeface="Calibri"/>
                <a:ea typeface="Calibri"/>
                <a:cs typeface="Calibri"/>
                <a:sym typeface="Calibri"/>
              </a:rPr>
              <a:t>M</a:t>
            </a:r>
            <a:r>
              <a:rPr lang="cs-CZ" sz="2400">
                <a:latin typeface="Calibri"/>
                <a:ea typeface="Calibri"/>
                <a:cs typeface="Calibri"/>
                <a:sym typeface="Calibri"/>
              </a:rPr>
              <a:t>OS se špatně kontrolují, obzvlášť z opozice</a:t>
            </a:r>
            <a:endParaRPr sz="2400">
              <a:latin typeface="Calibri"/>
              <a:ea typeface="Calibri"/>
              <a:cs typeface="Calibri"/>
              <a:sym typeface="Calibri"/>
            </a:endParaRPr>
          </a:p>
          <a:p>
            <a:pPr indent="0" lvl="0" marL="0" rtl="0" algn="l">
              <a:lnSpc>
                <a:spcPct val="115000"/>
              </a:lnSpc>
              <a:spcBef>
                <a:spcPts val="1200"/>
              </a:spcBef>
              <a:spcAft>
                <a:spcPts val="0"/>
              </a:spcAft>
              <a:buNone/>
            </a:pPr>
            <a:r>
              <a:t/>
            </a:r>
            <a:endParaRPr sz="2400">
              <a:latin typeface="Calibri"/>
              <a:ea typeface="Calibri"/>
              <a:cs typeface="Calibri"/>
              <a:sym typeface="Calibri"/>
            </a:endParaRPr>
          </a:p>
          <a:p>
            <a:pPr indent="-381000" lvl="0" marL="457200" rtl="0" algn="l">
              <a:lnSpc>
                <a:spcPct val="115000"/>
              </a:lnSpc>
              <a:spcBef>
                <a:spcPts val="1200"/>
              </a:spcBef>
              <a:spcAft>
                <a:spcPts val="0"/>
              </a:spcAft>
              <a:buSzPts val="2400"/>
              <a:buFont typeface="Calibri"/>
              <a:buChar char="●"/>
            </a:pPr>
            <a:r>
              <a:rPr lang="cs-CZ" sz="2400">
                <a:latin typeface="Calibri"/>
                <a:ea typeface="Calibri"/>
                <a:cs typeface="Calibri"/>
                <a:sym typeface="Calibri"/>
              </a:rPr>
              <a:t>trvejte na svém zástupci v orgánech MOS</a:t>
            </a:r>
            <a:endParaRPr sz="2400">
              <a:latin typeface="Calibri"/>
              <a:ea typeface="Calibri"/>
              <a:cs typeface="Calibri"/>
              <a:sym typeface="Calibri"/>
            </a:endParaRPr>
          </a:p>
          <a:p>
            <a:pPr indent="0" lvl="0" marL="0" rtl="0" algn="l">
              <a:lnSpc>
                <a:spcPct val="115000"/>
              </a:lnSpc>
              <a:spcBef>
                <a:spcPts val="1200"/>
              </a:spcBef>
              <a:spcAft>
                <a:spcPts val="0"/>
              </a:spcAft>
              <a:buNone/>
            </a:pPr>
            <a:r>
              <a:t/>
            </a:r>
            <a:endParaRPr sz="2400">
              <a:latin typeface="Calibri"/>
              <a:ea typeface="Calibri"/>
              <a:cs typeface="Calibri"/>
              <a:sym typeface="Calibri"/>
            </a:endParaRPr>
          </a:p>
          <a:p>
            <a:pPr indent="-381000" lvl="0" marL="457200" rtl="0" algn="l">
              <a:lnSpc>
                <a:spcPct val="115000"/>
              </a:lnSpc>
              <a:spcBef>
                <a:spcPts val="1200"/>
              </a:spcBef>
              <a:spcAft>
                <a:spcPts val="0"/>
              </a:spcAft>
              <a:buSzPts val="2400"/>
              <a:buFont typeface="Calibri"/>
              <a:buChar char="●"/>
            </a:pPr>
            <a:r>
              <a:rPr lang="cs-CZ" sz="2400">
                <a:latin typeface="Calibri"/>
                <a:ea typeface="Calibri"/>
                <a:cs typeface="Calibri"/>
                <a:sym typeface="Calibri"/>
              </a:rPr>
              <a:t>požadujte definování vlastnické politiky </a:t>
            </a:r>
            <a:endParaRPr sz="2400">
              <a:latin typeface="Calibri"/>
              <a:ea typeface="Calibri"/>
              <a:cs typeface="Calibri"/>
              <a:sym typeface="Calibri"/>
            </a:endParaRPr>
          </a:p>
          <a:p>
            <a:pPr indent="0" lvl="0" marL="457200" rtl="0" algn="l">
              <a:lnSpc>
                <a:spcPct val="115000"/>
              </a:lnSpc>
              <a:spcBef>
                <a:spcPts val="1200"/>
              </a:spcBef>
              <a:spcAft>
                <a:spcPts val="1200"/>
              </a:spcAft>
              <a:buNone/>
            </a:pPr>
            <a:r>
              <a:rPr lang="cs-CZ" sz="2400">
                <a:latin typeface="Calibri"/>
                <a:ea typeface="Calibri"/>
                <a:cs typeface="Calibri"/>
                <a:sym typeface="Calibri"/>
              </a:rPr>
              <a:t>= “Co od MOS nebo příspěvkovky vlastně chceme?”</a:t>
            </a:r>
            <a:endParaRPr sz="2400">
              <a:latin typeface="Calibri"/>
              <a:ea typeface="Calibri"/>
              <a:cs typeface="Calibri"/>
              <a:sym typeface="Calibri"/>
            </a:endParaRPr>
          </a:p>
        </p:txBody>
      </p:sp>
      <p:sp>
        <p:nvSpPr>
          <p:cNvPr id="933" name="Google Shape;933;p108"/>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cs-CZ"/>
              <a:t>Co je nutné si odnést?</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109"/>
          <p:cNvSpPr txBox="1"/>
          <p:nvPr>
            <p:ph idx="1" type="subTitle"/>
          </p:nvPr>
        </p:nvSpPr>
        <p:spPr>
          <a:xfrm>
            <a:off x="1128300" y="1110619"/>
            <a:ext cx="8015700" cy="3300000"/>
          </a:xfrm>
          <a:prstGeom prst="rect">
            <a:avLst/>
          </a:prstGeom>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AutoNum type="arabicPeriod"/>
            </a:pPr>
            <a:r>
              <a:rPr lang="cs-CZ"/>
              <a:t>Orgány samosprávy</a:t>
            </a:r>
            <a:endParaRPr/>
          </a:p>
          <a:p>
            <a:pPr indent="-342900" lvl="0" marL="457200" rtl="0" algn="l">
              <a:lnSpc>
                <a:spcPct val="115000"/>
              </a:lnSpc>
              <a:spcBef>
                <a:spcPts val="0"/>
              </a:spcBef>
              <a:spcAft>
                <a:spcPts val="0"/>
              </a:spcAft>
              <a:buSzPts val="1800"/>
              <a:buAutoNum type="arabicPeriod"/>
            </a:pPr>
            <a:r>
              <a:rPr lang="cs-CZ"/>
              <a:t>Odpovědnost zastupitele</a:t>
            </a:r>
            <a:endParaRPr/>
          </a:p>
          <a:p>
            <a:pPr indent="-342900" lvl="0" marL="457200" rtl="0" algn="l">
              <a:lnSpc>
                <a:spcPct val="115000"/>
              </a:lnSpc>
              <a:spcBef>
                <a:spcPts val="0"/>
              </a:spcBef>
              <a:spcAft>
                <a:spcPts val="0"/>
              </a:spcAft>
              <a:buSzPts val="1800"/>
              <a:buAutoNum type="arabicPeriod"/>
            </a:pPr>
            <a:r>
              <a:rPr lang="cs-CZ"/>
              <a:t>Přístup zastupitele k informacím</a:t>
            </a:r>
            <a:endParaRPr/>
          </a:p>
          <a:p>
            <a:pPr indent="-342900" lvl="0" marL="457200" rtl="0" algn="l">
              <a:lnSpc>
                <a:spcPct val="115000"/>
              </a:lnSpc>
              <a:spcBef>
                <a:spcPts val="0"/>
              </a:spcBef>
              <a:spcAft>
                <a:spcPts val="0"/>
              </a:spcAft>
              <a:buSzPts val="1800"/>
              <a:buAutoNum type="arabicPeriod"/>
            </a:pPr>
            <a:r>
              <a:rPr lang="cs-CZ"/>
              <a:t>Rozhodovací procesy</a:t>
            </a:r>
            <a:endParaRPr/>
          </a:p>
          <a:p>
            <a:pPr indent="-342900" lvl="0" marL="457200" rtl="0" algn="l">
              <a:lnSpc>
                <a:spcPct val="115000"/>
              </a:lnSpc>
              <a:spcBef>
                <a:spcPts val="0"/>
              </a:spcBef>
              <a:spcAft>
                <a:spcPts val="0"/>
              </a:spcAft>
              <a:buSzPts val="1800"/>
              <a:buAutoNum type="arabicPeriod"/>
            </a:pPr>
            <a:r>
              <a:rPr lang="cs-CZ"/>
              <a:t>Veřejné zakázky</a:t>
            </a:r>
            <a:endParaRPr/>
          </a:p>
          <a:p>
            <a:pPr indent="-342900" lvl="0" marL="457200" rtl="0" algn="l">
              <a:lnSpc>
                <a:spcPct val="115000"/>
              </a:lnSpc>
              <a:spcBef>
                <a:spcPts val="0"/>
              </a:spcBef>
              <a:spcAft>
                <a:spcPts val="0"/>
              </a:spcAft>
              <a:buSzPts val="1800"/>
              <a:buAutoNum type="arabicPeriod"/>
            </a:pPr>
            <a:r>
              <a:rPr lang="cs-CZ"/>
              <a:t>Městské obchodní společnosti</a:t>
            </a:r>
            <a:endParaRPr/>
          </a:p>
          <a:p>
            <a:pPr indent="-342900" lvl="0" marL="457200" rtl="0" algn="l">
              <a:lnSpc>
                <a:spcPct val="115000"/>
              </a:lnSpc>
              <a:spcBef>
                <a:spcPts val="0"/>
              </a:spcBef>
              <a:spcAft>
                <a:spcPts val="0"/>
              </a:spcAft>
              <a:buSzPts val="1800"/>
              <a:buAutoNum type="arabicPeriod"/>
            </a:pPr>
            <a:r>
              <a:rPr b="1" lang="cs-CZ">
                <a:highlight>
                  <a:srgbClr val="FFFF00"/>
                </a:highlight>
              </a:rPr>
              <a:t>Nakládání s obecním majetkem</a:t>
            </a:r>
            <a:endParaRPr b="1">
              <a:highlight>
                <a:schemeClr val="lt1"/>
              </a:highlight>
            </a:endParaRPr>
          </a:p>
          <a:p>
            <a:pPr indent="-342900" lvl="0" marL="457200" rtl="0" algn="l">
              <a:lnSpc>
                <a:spcPct val="115000"/>
              </a:lnSpc>
              <a:spcBef>
                <a:spcPts val="0"/>
              </a:spcBef>
              <a:spcAft>
                <a:spcPts val="0"/>
              </a:spcAft>
              <a:buSzPts val="1800"/>
              <a:buAutoNum type="arabicPeriod"/>
            </a:pPr>
            <a:r>
              <a:rPr lang="cs-CZ">
                <a:highlight>
                  <a:schemeClr val="lt1"/>
                </a:highlight>
              </a:rPr>
              <a:t>Obecní komunikační média</a:t>
            </a:r>
            <a:endParaRPr>
              <a:highlight>
                <a:schemeClr val="lt1"/>
              </a:highlight>
            </a:endParaRPr>
          </a:p>
          <a:p>
            <a:pPr indent="-342900" lvl="0" marL="457200" rtl="0" algn="l">
              <a:lnSpc>
                <a:spcPct val="115000"/>
              </a:lnSpc>
              <a:spcBef>
                <a:spcPts val="0"/>
              </a:spcBef>
              <a:spcAft>
                <a:spcPts val="0"/>
              </a:spcAft>
              <a:buSzPts val="1800"/>
              <a:buAutoNum type="arabicPeriod"/>
            </a:pPr>
            <a:r>
              <a:rPr lang="cs-CZ">
                <a:highlight>
                  <a:schemeClr val="lt1"/>
                </a:highlight>
              </a:rPr>
              <a:t>Whistleblowing</a:t>
            </a:r>
            <a:endParaRPr>
              <a:highlight>
                <a:schemeClr val="lt1"/>
              </a:highlight>
            </a:endParaRPr>
          </a:p>
        </p:txBody>
      </p:sp>
      <p:sp>
        <p:nvSpPr>
          <p:cNvPr id="940" name="Google Shape;940;p109"/>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Témata</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110"/>
          <p:cNvSpPr txBox="1"/>
          <p:nvPr>
            <p:ph idx="1" type="subTitle"/>
          </p:nvPr>
        </p:nvSpPr>
        <p:spPr>
          <a:xfrm>
            <a:off x="271125" y="1195031"/>
            <a:ext cx="8015700" cy="3300000"/>
          </a:xfrm>
          <a:prstGeom prst="rect">
            <a:avLst/>
          </a:prstGeom>
        </p:spPr>
        <p:txBody>
          <a:bodyPr anchorCtr="0" anchor="t" bIns="91425" lIns="91425" spcFirstLastPara="1" rIns="91425" wrap="square" tIns="91425">
            <a:noAutofit/>
          </a:bodyPr>
          <a:lstStyle/>
          <a:p>
            <a:pPr indent="-139700" lvl="0" marL="342900" rtl="0" algn="l">
              <a:spcBef>
                <a:spcPts val="640"/>
              </a:spcBef>
              <a:spcAft>
                <a:spcPts val="0"/>
              </a:spcAft>
              <a:buNone/>
            </a:pPr>
            <a:r>
              <a:rPr b="1" lang="cs-CZ" sz="2100"/>
              <a:t>Principy:</a:t>
            </a:r>
            <a:endParaRPr b="1" sz="2100"/>
          </a:p>
          <a:p>
            <a:pPr indent="-139700" lvl="0" marL="342900" rtl="0" algn="l">
              <a:spcBef>
                <a:spcPts val="640"/>
              </a:spcBef>
              <a:spcAft>
                <a:spcPts val="0"/>
              </a:spcAft>
              <a:buNone/>
            </a:pPr>
            <a:r>
              <a:rPr lang="cs-CZ" sz="2100"/>
              <a:t>Účelnost, hospodárnost (§ 38)</a:t>
            </a:r>
            <a:endParaRPr sz="2100"/>
          </a:p>
          <a:p>
            <a:pPr indent="0" lvl="0" marL="457200" rtl="0" algn="l">
              <a:spcBef>
                <a:spcPts val="640"/>
              </a:spcBef>
              <a:spcAft>
                <a:spcPts val="0"/>
              </a:spcAft>
              <a:buNone/>
            </a:pPr>
            <a:r>
              <a:rPr lang="cs-CZ" sz="2100"/>
              <a:t>❓ALE “jiný důležitý zájem”?</a:t>
            </a:r>
            <a:endParaRPr sz="2100"/>
          </a:p>
          <a:p>
            <a:pPr indent="0" lvl="0" marL="457200" rtl="0" algn="l">
              <a:spcBef>
                <a:spcPts val="640"/>
              </a:spcBef>
              <a:spcAft>
                <a:spcPts val="0"/>
              </a:spcAft>
              <a:buNone/>
            </a:pPr>
            <a:r>
              <a:rPr lang="cs-CZ" sz="2100"/>
              <a:t>❓Cena (ne)obvyklá =&gt; Kdy hrozí neplatnost?</a:t>
            </a:r>
            <a:endParaRPr sz="2100"/>
          </a:p>
          <a:p>
            <a:pPr indent="0" lvl="0" marL="457200" rtl="0" algn="l">
              <a:spcBef>
                <a:spcPts val="640"/>
              </a:spcBef>
              <a:spcAft>
                <a:spcPts val="0"/>
              </a:spcAft>
              <a:buNone/>
            </a:pPr>
            <a:r>
              <a:rPr lang="cs-CZ" sz="2100"/>
              <a:t>❓Aktivní legitimace?</a:t>
            </a:r>
            <a:endParaRPr sz="2100"/>
          </a:p>
          <a:p>
            <a:pPr indent="0" lvl="0" marL="457200" rtl="0" algn="l">
              <a:spcBef>
                <a:spcPts val="640"/>
              </a:spcBef>
              <a:spcAft>
                <a:spcPts val="0"/>
              </a:spcAft>
              <a:buNone/>
            </a:pPr>
            <a:r>
              <a:rPr lang="cs-CZ" sz="2100"/>
              <a:t>❓Výkupy jen za cenu obvyklou? (§ 39 odst. 2)</a:t>
            </a:r>
            <a:endParaRPr sz="2100"/>
          </a:p>
          <a:p>
            <a:pPr indent="-139700" lvl="0" marL="342900" rtl="0" algn="l">
              <a:spcBef>
                <a:spcPts val="640"/>
              </a:spcBef>
              <a:spcAft>
                <a:spcPts val="0"/>
              </a:spcAft>
              <a:buNone/>
            </a:pPr>
            <a:r>
              <a:t/>
            </a:r>
            <a:endParaRPr sz="2100"/>
          </a:p>
          <a:p>
            <a:pPr indent="-139700" lvl="0" marL="800100" rtl="0" algn="l">
              <a:spcBef>
                <a:spcPts val="640"/>
              </a:spcBef>
              <a:spcAft>
                <a:spcPts val="0"/>
              </a:spcAft>
              <a:buNone/>
            </a:pPr>
            <a:r>
              <a:rPr lang="cs-CZ" sz="2100"/>
              <a:t>“novinka”: utajené usnesení (§ 40)</a:t>
            </a:r>
            <a:endParaRPr sz="2100"/>
          </a:p>
        </p:txBody>
      </p:sp>
      <p:sp>
        <p:nvSpPr>
          <p:cNvPr id="947" name="Google Shape;947;p110"/>
          <p:cNvSpPr txBox="1"/>
          <p:nvPr>
            <p:ph type="title"/>
          </p:nvPr>
        </p:nvSpPr>
        <p:spPr>
          <a:xfrm>
            <a:off x="271125" y="180019"/>
            <a:ext cx="6690300" cy="930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CZ" sz="3200"/>
              <a:t>Nakládání s majetkem obce</a:t>
            </a:r>
            <a:endParaRPr sz="32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111"/>
          <p:cNvSpPr txBox="1"/>
          <p:nvPr>
            <p:ph idx="1" type="subTitle"/>
          </p:nvPr>
        </p:nvSpPr>
        <p:spPr>
          <a:xfrm>
            <a:off x="178400" y="1195025"/>
            <a:ext cx="8965500" cy="3300000"/>
          </a:xfrm>
          <a:prstGeom prst="rect">
            <a:avLst/>
          </a:prstGeom>
        </p:spPr>
        <p:txBody>
          <a:bodyPr anchorCtr="0" anchor="t" bIns="91425" lIns="91425" spcFirstLastPara="1" rIns="91425" wrap="square" tIns="91425">
            <a:noAutofit/>
          </a:bodyPr>
          <a:lstStyle/>
          <a:p>
            <a:pPr indent="-139700" lvl="0" marL="342900" rtl="0" algn="l">
              <a:spcBef>
                <a:spcPts val="640"/>
              </a:spcBef>
              <a:spcAft>
                <a:spcPts val="0"/>
              </a:spcAft>
              <a:buClr>
                <a:schemeClr val="dk1"/>
              </a:buClr>
              <a:buSzPts val="1100"/>
              <a:buFont typeface="Arial"/>
              <a:buNone/>
            </a:pPr>
            <a:r>
              <a:rPr b="1" lang="cs-CZ" sz="2100"/>
              <a:t>Principy:</a:t>
            </a:r>
            <a:endParaRPr b="1" sz="2100"/>
          </a:p>
          <a:p>
            <a:pPr indent="0" lvl="0" marL="457200" rtl="0" algn="l">
              <a:spcBef>
                <a:spcPts val="640"/>
              </a:spcBef>
              <a:spcAft>
                <a:spcPts val="0"/>
              </a:spcAft>
              <a:buNone/>
            </a:pPr>
            <a:r>
              <a:t/>
            </a:r>
            <a:endParaRPr sz="2100"/>
          </a:p>
          <a:p>
            <a:pPr indent="0" lvl="0" marL="457200" rtl="0" algn="l">
              <a:spcBef>
                <a:spcPts val="640"/>
              </a:spcBef>
              <a:spcAft>
                <a:spcPts val="0"/>
              </a:spcAft>
              <a:buNone/>
            </a:pPr>
            <a:r>
              <a:rPr lang="cs-CZ" sz="2100"/>
              <a:t>👉 Chránit majetek (=pojistit!) </a:t>
            </a:r>
            <a:endParaRPr sz="2100"/>
          </a:p>
          <a:p>
            <a:pPr indent="0" lvl="0" marL="457200" rtl="0" algn="l">
              <a:spcBef>
                <a:spcPts val="640"/>
              </a:spcBef>
              <a:spcAft>
                <a:spcPts val="0"/>
              </a:spcAft>
              <a:buNone/>
            </a:pPr>
            <a:r>
              <a:rPr lang="cs-CZ" sz="2100"/>
              <a:t>👉 Včas uplatňovat náhradu škody a bezdůvodného obohacení (§ 38 odst. 6)</a:t>
            </a:r>
            <a:endParaRPr sz="2100"/>
          </a:p>
          <a:p>
            <a:pPr indent="0" lvl="0" marL="457200" rtl="0" algn="l">
              <a:spcBef>
                <a:spcPts val="640"/>
              </a:spcBef>
              <a:spcAft>
                <a:spcPts val="0"/>
              </a:spcAft>
              <a:buNone/>
            </a:pPr>
            <a:r>
              <a:rPr lang="cs-CZ" sz="2100"/>
              <a:t>👉 Sledovat dlužníky + vyvarovat se promlčení práv (§ 38 odst. 7)</a:t>
            </a:r>
            <a:endParaRPr sz="2100"/>
          </a:p>
          <a:p>
            <a:pPr indent="0" lvl="0" marL="0" rtl="0" algn="l">
              <a:spcBef>
                <a:spcPts val="640"/>
              </a:spcBef>
              <a:spcAft>
                <a:spcPts val="0"/>
              </a:spcAft>
              <a:buNone/>
            </a:pPr>
            <a:r>
              <a:t/>
            </a:r>
            <a:endParaRPr sz="2500"/>
          </a:p>
          <a:p>
            <a:pPr indent="0" lvl="0" marL="0" rtl="0" algn="l">
              <a:spcBef>
                <a:spcPts val="640"/>
              </a:spcBef>
              <a:spcAft>
                <a:spcPts val="0"/>
              </a:spcAft>
              <a:buNone/>
            </a:pPr>
            <a:r>
              <a:t/>
            </a:r>
            <a:endParaRPr sz="2500"/>
          </a:p>
          <a:p>
            <a:pPr indent="0" lvl="0" marL="0" rtl="0" algn="l">
              <a:spcBef>
                <a:spcPts val="640"/>
              </a:spcBef>
              <a:spcAft>
                <a:spcPts val="0"/>
              </a:spcAft>
              <a:buNone/>
            </a:pPr>
            <a:r>
              <a:t/>
            </a:r>
            <a:endParaRPr sz="2500"/>
          </a:p>
        </p:txBody>
      </p:sp>
      <p:sp>
        <p:nvSpPr>
          <p:cNvPr id="954" name="Google Shape;954;p111"/>
          <p:cNvSpPr txBox="1"/>
          <p:nvPr>
            <p:ph type="title"/>
          </p:nvPr>
        </p:nvSpPr>
        <p:spPr>
          <a:xfrm>
            <a:off x="271125" y="180019"/>
            <a:ext cx="6690300" cy="930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CZ" sz="3200"/>
              <a:t>Nakládání s majetkem obce</a:t>
            </a:r>
            <a:endParaRPr sz="32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12"/>
          <p:cNvSpPr txBox="1"/>
          <p:nvPr>
            <p:ph idx="1" type="subTitle"/>
          </p:nvPr>
        </p:nvSpPr>
        <p:spPr>
          <a:xfrm>
            <a:off x="271125" y="1195031"/>
            <a:ext cx="8015700" cy="3300000"/>
          </a:xfrm>
          <a:prstGeom prst="rect">
            <a:avLst/>
          </a:prstGeom>
        </p:spPr>
        <p:txBody>
          <a:bodyPr anchorCtr="0" anchor="t" bIns="91425" lIns="91425" spcFirstLastPara="1" rIns="91425" wrap="square" tIns="91425">
            <a:noAutofit/>
          </a:bodyPr>
          <a:lstStyle/>
          <a:p>
            <a:pPr indent="-139700" lvl="0" marL="342900" rtl="0" algn="l">
              <a:spcBef>
                <a:spcPts val="640"/>
              </a:spcBef>
              <a:spcAft>
                <a:spcPts val="0"/>
              </a:spcAft>
              <a:buNone/>
            </a:pPr>
            <a:r>
              <a:t/>
            </a:r>
            <a:endParaRPr b="1" sz="2100"/>
          </a:p>
          <a:p>
            <a:pPr indent="-139700" lvl="0" marL="342900" rtl="0" algn="l">
              <a:spcBef>
                <a:spcPts val="640"/>
              </a:spcBef>
              <a:spcAft>
                <a:spcPts val="0"/>
              </a:spcAft>
              <a:buNone/>
            </a:pPr>
            <a:r>
              <a:rPr b="1" lang="cs-CZ" sz="2100"/>
              <a:t>Majetkoprávní materiály:</a:t>
            </a:r>
            <a:endParaRPr b="1" sz="2100"/>
          </a:p>
          <a:p>
            <a:pPr indent="0" lvl="0" marL="0" rtl="0" algn="l">
              <a:spcBef>
                <a:spcPts val="640"/>
              </a:spcBef>
              <a:spcAft>
                <a:spcPts val="0"/>
              </a:spcAft>
              <a:buNone/>
            </a:pPr>
            <a:r>
              <a:t/>
            </a:r>
            <a:endParaRPr sz="2100"/>
          </a:p>
          <a:p>
            <a:pPr indent="-139700" lvl="0" marL="342900" rtl="0" algn="l">
              <a:spcBef>
                <a:spcPts val="640"/>
              </a:spcBef>
              <a:spcAft>
                <a:spcPts val="0"/>
              </a:spcAft>
              <a:buNone/>
            </a:pPr>
            <a:r>
              <a:rPr lang="cs-CZ" sz="2100"/>
              <a:t>❌ Bez prolinků (ikatastr.cz / nahlizenidokn.cuzk.cz)</a:t>
            </a:r>
            <a:endParaRPr sz="2100"/>
          </a:p>
          <a:p>
            <a:pPr indent="-139700" lvl="0" marL="342900" rtl="0" algn="l">
              <a:spcBef>
                <a:spcPts val="640"/>
              </a:spcBef>
              <a:spcAft>
                <a:spcPts val="0"/>
              </a:spcAft>
              <a:buClr>
                <a:schemeClr val="dk1"/>
              </a:buClr>
              <a:buSzPts val="1100"/>
              <a:buFont typeface="Arial"/>
              <a:buNone/>
            </a:pPr>
            <a:r>
              <a:rPr lang="cs-CZ" sz="2100"/>
              <a:t>❌ Excesivní anonymizace pro veřejnost</a:t>
            </a:r>
            <a:endParaRPr sz="2100"/>
          </a:p>
        </p:txBody>
      </p:sp>
      <p:sp>
        <p:nvSpPr>
          <p:cNvPr id="961" name="Google Shape;961;p112"/>
          <p:cNvSpPr txBox="1"/>
          <p:nvPr>
            <p:ph type="title"/>
          </p:nvPr>
        </p:nvSpPr>
        <p:spPr>
          <a:xfrm>
            <a:off x="271125" y="180019"/>
            <a:ext cx="6690300" cy="930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CZ" sz="3200"/>
              <a:t>Nakládání s majetkem obce</a:t>
            </a:r>
            <a:endParaRPr sz="3200"/>
          </a:p>
        </p:txBody>
      </p:sp>
      <p:pic>
        <p:nvPicPr>
          <p:cNvPr id="962" name="Google Shape;962;p112"/>
          <p:cNvPicPr preferRelativeResize="0"/>
          <p:nvPr/>
        </p:nvPicPr>
        <p:blipFill>
          <a:blip r:embed="rId3">
            <a:alphaModFix/>
          </a:blip>
          <a:stretch>
            <a:fillRect/>
          </a:stretch>
        </p:blipFill>
        <p:spPr>
          <a:xfrm>
            <a:off x="1212775" y="3959919"/>
            <a:ext cx="6896100" cy="79057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113"/>
          <p:cNvSpPr txBox="1"/>
          <p:nvPr>
            <p:ph type="title"/>
          </p:nvPr>
        </p:nvSpPr>
        <p:spPr>
          <a:xfrm>
            <a:off x="271125" y="180019"/>
            <a:ext cx="6690300" cy="930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CZ" sz="3200"/>
              <a:t>Nakládání s majetkem obce</a:t>
            </a:r>
            <a:endParaRPr sz="3200"/>
          </a:p>
        </p:txBody>
      </p:sp>
      <p:pic>
        <p:nvPicPr>
          <p:cNvPr id="969" name="Google Shape;969;p113"/>
          <p:cNvPicPr preferRelativeResize="0"/>
          <p:nvPr/>
        </p:nvPicPr>
        <p:blipFill>
          <a:blip r:embed="rId3">
            <a:alphaModFix/>
          </a:blip>
          <a:stretch>
            <a:fillRect/>
          </a:stretch>
        </p:blipFill>
        <p:spPr>
          <a:xfrm>
            <a:off x="631288" y="1230719"/>
            <a:ext cx="6667500" cy="1428750"/>
          </a:xfrm>
          <a:prstGeom prst="rect">
            <a:avLst/>
          </a:prstGeom>
          <a:noFill/>
          <a:ln>
            <a:noFill/>
          </a:ln>
        </p:spPr>
      </p:pic>
      <p:pic>
        <p:nvPicPr>
          <p:cNvPr id="970" name="Google Shape;970;p113"/>
          <p:cNvPicPr preferRelativeResize="0"/>
          <p:nvPr/>
        </p:nvPicPr>
        <p:blipFill>
          <a:blip r:embed="rId4">
            <a:alphaModFix/>
          </a:blip>
          <a:stretch>
            <a:fillRect/>
          </a:stretch>
        </p:blipFill>
        <p:spPr>
          <a:xfrm>
            <a:off x="2405237" y="2779569"/>
            <a:ext cx="3119623" cy="2146931"/>
          </a:xfrm>
          <a:prstGeom prst="rect">
            <a:avLst/>
          </a:prstGeom>
          <a:noFill/>
          <a:ln>
            <a:noFill/>
          </a:ln>
        </p:spPr>
      </p:pic>
      <p:sp>
        <p:nvSpPr>
          <p:cNvPr id="971" name="Google Shape;971;p113"/>
          <p:cNvSpPr txBox="1"/>
          <p:nvPr/>
        </p:nvSpPr>
        <p:spPr>
          <a:xfrm>
            <a:off x="7711975" y="1794225"/>
            <a:ext cx="1363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600">
                <a:solidFill>
                  <a:schemeClr val="dk1"/>
                </a:solidFill>
                <a:latin typeface="Calibri"/>
                <a:ea typeface="Calibri"/>
                <a:cs typeface="Calibri"/>
                <a:sym typeface="Calibri"/>
              </a:rPr>
              <a:t>Word: 70 str.</a:t>
            </a:r>
            <a:endParaRPr sz="1600">
              <a:solidFill>
                <a:schemeClr val="dk1"/>
              </a:solidFill>
              <a:latin typeface="Calibri"/>
              <a:ea typeface="Calibri"/>
              <a:cs typeface="Calibri"/>
              <a:sym typeface="Calibri"/>
            </a:endParaRPr>
          </a:p>
        </p:txBody>
      </p:sp>
      <p:sp>
        <p:nvSpPr>
          <p:cNvPr id="972" name="Google Shape;972;p113"/>
          <p:cNvSpPr txBox="1"/>
          <p:nvPr/>
        </p:nvSpPr>
        <p:spPr>
          <a:xfrm>
            <a:off x="6314050" y="3637475"/>
            <a:ext cx="1363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1600">
                <a:solidFill>
                  <a:schemeClr val="dk1"/>
                </a:solidFill>
                <a:latin typeface="Calibri"/>
                <a:ea typeface="Calibri"/>
                <a:cs typeface="Calibri"/>
                <a:sym typeface="Calibri"/>
              </a:rPr>
              <a:t>PDF: 74 str.</a:t>
            </a:r>
            <a:endParaRPr sz="1600">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14"/>
          <p:cNvSpPr txBox="1"/>
          <p:nvPr>
            <p:ph idx="1" type="subTitle"/>
          </p:nvPr>
        </p:nvSpPr>
        <p:spPr>
          <a:xfrm>
            <a:off x="271125" y="1195031"/>
            <a:ext cx="8015700" cy="3300000"/>
          </a:xfrm>
          <a:prstGeom prst="rect">
            <a:avLst/>
          </a:prstGeom>
        </p:spPr>
        <p:txBody>
          <a:bodyPr anchorCtr="0" anchor="t" bIns="91425" lIns="91425" spcFirstLastPara="1" rIns="91425" wrap="square" tIns="91425">
            <a:noAutofit/>
          </a:bodyPr>
          <a:lstStyle/>
          <a:p>
            <a:pPr indent="-139700" lvl="0" marL="342900" rtl="0" algn="l">
              <a:spcBef>
                <a:spcPts val="640"/>
              </a:spcBef>
              <a:spcAft>
                <a:spcPts val="0"/>
              </a:spcAft>
              <a:buNone/>
            </a:pPr>
            <a:r>
              <a:rPr lang="cs-CZ" sz="2500"/>
              <a:t>Města</a:t>
            </a:r>
            <a:r>
              <a:rPr lang="cs-CZ" sz="2500"/>
              <a:t> mají vyjednávací sílu!</a:t>
            </a:r>
            <a:endParaRPr sz="2500"/>
          </a:p>
          <a:p>
            <a:pPr indent="-139700" lvl="0" marL="342900" rtl="0" algn="l">
              <a:spcBef>
                <a:spcPts val="640"/>
              </a:spcBef>
              <a:spcAft>
                <a:spcPts val="0"/>
              </a:spcAft>
              <a:buNone/>
            </a:pPr>
            <a:r>
              <a:rPr lang="cs-CZ" sz="2500"/>
              <a:t>Využívejte ji proti institucionálním vlastníkům</a:t>
            </a:r>
            <a:endParaRPr sz="2500"/>
          </a:p>
          <a:p>
            <a:pPr indent="0" lvl="0" marL="914400" rtl="0" algn="l">
              <a:spcBef>
                <a:spcPts val="640"/>
              </a:spcBef>
              <a:spcAft>
                <a:spcPts val="0"/>
              </a:spcAft>
              <a:buNone/>
            </a:pPr>
            <a:r>
              <a:rPr lang="cs-CZ" sz="2100"/>
              <a:t>👉 </a:t>
            </a:r>
            <a:r>
              <a:rPr lang="cs-CZ" sz="2500"/>
              <a:t>síťařům</a:t>
            </a:r>
            <a:endParaRPr sz="2500"/>
          </a:p>
          <a:p>
            <a:pPr indent="0" lvl="0" marL="914400" rtl="0" algn="l">
              <a:spcBef>
                <a:spcPts val="640"/>
              </a:spcBef>
              <a:spcAft>
                <a:spcPts val="0"/>
              </a:spcAft>
              <a:buNone/>
            </a:pPr>
            <a:r>
              <a:rPr lang="cs-CZ" sz="2100"/>
              <a:t>👉 </a:t>
            </a:r>
            <a:r>
              <a:rPr lang="cs-CZ" sz="2500"/>
              <a:t>obcím</a:t>
            </a:r>
            <a:endParaRPr sz="2500"/>
          </a:p>
          <a:p>
            <a:pPr indent="0" lvl="0" marL="914400" rtl="0" algn="l">
              <a:spcBef>
                <a:spcPts val="640"/>
              </a:spcBef>
              <a:spcAft>
                <a:spcPts val="0"/>
              </a:spcAft>
              <a:buNone/>
            </a:pPr>
            <a:r>
              <a:rPr lang="cs-CZ" sz="2100"/>
              <a:t>👉 </a:t>
            </a:r>
            <a:r>
              <a:rPr lang="cs-CZ" sz="2500"/>
              <a:t>Správě železnic</a:t>
            </a:r>
            <a:endParaRPr sz="2500"/>
          </a:p>
          <a:p>
            <a:pPr indent="0" lvl="0" marL="914400" rtl="0" algn="l">
              <a:spcBef>
                <a:spcPts val="640"/>
              </a:spcBef>
              <a:spcAft>
                <a:spcPts val="0"/>
              </a:spcAft>
              <a:buNone/>
            </a:pPr>
            <a:r>
              <a:rPr lang="cs-CZ" sz="2100"/>
              <a:t>👉 </a:t>
            </a:r>
            <a:r>
              <a:rPr lang="cs-CZ" sz="2500"/>
              <a:t>ŘSD</a:t>
            </a:r>
            <a:endParaRPr sz="2500"/>
          </a:p>
          <a:p>
            <a:pPr indent="0" lvl="0" marL="914400" rtl="0" algn="l">
              <a:spcBef>
                <a:spcPts val="640"/>
              </a:spcBef>
              <a:spcAft>
                <a:spcPts val="0"/>
              </a:spcAft>
              <a:buNone/>
            </a:pPr>
            <a:r>
              <a:rPr lang="cs-CZ" sz="2100"/>
              <a:t>👉 </a:t>
            </a:r>
            <a:r>
              <a:rPr lang="cs-CZ" sz="2500"/>
              <a:t>povodím</a:t>
            </a:r>
            <a:endParaRPr sz="2500"/>
          </a:p>
          <a:p>
            <a:pPr indent="0" lvl="0" marL="914400" rtl="0" algn="l">
              <a:spcBef>
                <a:spcPts val="640"/>
              </a:spcBef>
              <a:spcAft>
                <a:spcPts val="0"/>
              </a:spcAft>
              <a:buNone/>
            </a:pPr>
            <a:r>
              <a:rPr lang="cs-CZ" sz="2100"/>
              <a:t>👉 </a:t>
            </a:r>
            <a:r>
              <a:rPr lang="cs-CZ" sz="2500"/>
              <a:t>developerům</a:t>
            </a:r>
            <a:endParaRPr sz="2500"/>
          </a:p>
        </p:txBody>
      </p:sp>
      <p:sp>
        <p:nvSpPr>
          <p:cNvPr id="979" name="Google Shape;979;p114"/>
          <p:cNvSpPr txBox="1"/>
          <p:nvPr>
            <p:ph type="title"/>
          </p:nvPr>
        </p:nvSpPr>
        <p:spPr>
          <a:xfrm>
            <a:off x="271125" y="180019"/>
            <a:ext cx="6690300" cy="930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CZ" sz="3200"/>
              <a:t>Nakládání s majetkem obce</a:t>
            </a:r>
            <a:endParaRPr sz="3200"/>
          </a:p>
        </p:txBody>
      </p:sp>
      <p:pic>
        <p:nvPicPr>
          <p:cNvPr id="980" name="Google Shape;980;p114"/>
          <p:cNvPicPr preferRelativeResize="0"/>
          <p:nvPr/>
        </p:nvPicPr>
        <p:blipFill>
          <a:blip r:embed="rId3">
            <a:alphaModFix/>
          </a:blip>
          <a:stretch>
            <a:fillRect/>
          </a:stretch>
        </p:blipFill>
        <p:spPr>
          <a:xfrm>
            <a:off x="6740146" y="1492125"/>
            <a:ext cx="2296050" cy="35406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115"/>
          <p:cNvSpPr txBox="1"/>
          <p:nvPr>
            <p:ph idx="1" type="subTitle"/>
          </p:nvPr>
        </p:nvSpPr>
        <p:spPr>
          <a:xfrm>
            <a:off x="271125" y="1195031"/>
            <a:ext cx="8015700" cy="33000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cs-CZ" sz="2500"/>
              <a:t>Držte strategické pozemky!</a:t>
            </a:r>
            <a:endParaRPr sz="2500"/>
          </a:p>
        </p:txBody>
      </p:sp>
      <p:sp>
        <p:nvSpPr>
          <p:cNvPr id="987" name="Google Shape;987;p115"/>
          <p:cNvSpPr txBox="1"/>
          <p:nvPr>
            <p:ph type="title"/>
          </p:nvPr>
        </p:nvSpPr>
        <p:spPr>
          <a:xfrm>
            <a:off x="271125" y="180019"/>
            <a:ext cx="6690300" cy="930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cs-CZ" sz="3200"/>
              <a:t>Nakládání s majetkem obce	</a:t>
            </a:r>
            <a:endParaRPr sz="3200"/>
          </a:p>
        </p:txBody>
      </p:sp>
      <p:pic>
        <p:nvPicPr>
          <p:cNvPr id="988" name="Google Shape;988;p115"/>
          <p:cNvPicPr preferRelativeResize="0"/>
          <p:nvPr/>
        </p:nvPicPr>
        <p:blipFill>
          <a:blip r:embed="rId3">
            <a:alphaModFix/>
          </a:blip>
          <a:stretch>
            <a:fillRect/>
          </a:stretch>
        </p:blipFill>
        <p:spPr>
          <a:xfrm>
            <a:off x="3892700" y="1300575"/>
            <a:ext cx="4670325" cy="3616826"/>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116"/>
          <p:cNvSpPr txBox="1"/>
          <p:nvPr>
            <p:ph idx="1" type="subTitle"/>
          </p:nvPr>
        </p:nvSpPr>
        <p:spPr>
          <a:xfrm>
            <a:off x="271125" y="1195031"/>
            <a:ext cx="8015700" cy="3300000"/>
          </a:xfrm>
          <a:prstGeom prst="rect">
            <a:avLst/>
          </a:prstGeom>
        </p:spPr>
        <p:txBody>
          <a:bodyPr anchorCtr="0" anchor="t" bIns="91425" lIns="91425" spcFirstLastPara="1" rIns="91425" wrap="square" tIns="91425">
            <a:noAutofit/>
          </a:bodyPr>
          <a:lstStyle/>
          <a:p>
            <a:pPr indent="-139700" lvl="0" marL="342900" rtl="0" algn="l">
              <a:spcBef>
                <a:spcPts val="640"/>
              </a:spcBef>
              <a:spcAft>
                <a:spcPts val="0"/>
              </a:spcAft>
              <a:buNone/>
            </a:pPr>
            <a:r>
              <a:rPr b="1" lang="cs-CZ" sz="2100"/>
              <a:t>Pronájmy a pachty </a:t>
            </a:r>
            <a:endParaRPr b="1" sz="2100"/>
          </a:p>
          <a:p>
            <a:pPr indent="-139700" lvl="0" marL="342900" rtl="0" algn="l">
              <a:spcBef>
                <a:spcPts val="640"/>
              </a:spcBef>
              <a:spcAft>
                <a:spcPts val="0"/>
              </a:spcAft>
              <a:buNone/>
            </a:pPr>
            <a:r>
              <a:rPr b="1" lang="cs-CZ" sz="2100"/>
              <a:t>Netečou nám někde peníze?</a:t>
            </a:r>
            <a:endParaRPr b="1" sz="2100"/>
          </a:p>
          <a:p>
            <a:pPr indent="-139700" lvl="0" marL="342900" rtl="0" algn="l">
              <a:spcBef>
                <a:spcPts val="640"/>
              </a:spcBef>
              <a:spcAft>
                <a:spcPts val="0"/>
              </a:spcAft>
              <a:buNone/>
            </a:pPr>
            <a:r>
              <a:t/>
            </a:r>
            <a:endParaRPr sz="2500"/>
          </a:p>
          <a:p>
            <a:pPr indent="0" lvl="0" marL="203200" rtl="0" algn="l">
              <a:spcBef>
                <a:spcPts val="640"/>
              </a:spcBef>
              <a:spcAft>
                <a:spcPts val="0"/>
              </a:spcAft>
              <a:buNone/>
            </a:pPr>
            <a:r>
              <a:t/>
            </a:r>
            <a:endParaRPr sz="2500"/>
          </a:p>
        </p:txBody>
      </p:sp>
      <p:sp>
        <p:nvSpPr>
          <p:cNvPr id="995" name="Google Shape;995;p116"/>
          <p:cNvSpPr txBox="1"/>
          <p:nvPr>
            <p:ph type="title"/>
          </p:nvPr>
        </p:nvSpPr>
        <p:spPr>
          <a:xfrm>
            <a:off x="271125" y="180019"/>
            <a:ext cx="6690300" cy="930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CZ" sz="3200"/>
              <a:t>Nakládání s majetkem obce</a:t>
            </a:r>
            <a:endParaRPr sz="3200"/>
          </a:p>
        </p:txBody>
      </p:sp>
      <p:pic>
        <p:nvPicPr>
          <p:cNvPr id="996" name="Google Shape;996;p116"/>
          <p:cNvPicPr preferRelativeResize="0"/>
          <p:nvPr/>
        </p:nvPicPr>
        <p:blipFill>
          <a:blip r:embed="rId3">
            <a:alphaModFix/>
          </a:blip>
          <a:stretch>
            <a:fillRect/>
          </a:stretch>
        </p:blipFill>
        <p:spPr>
          <a:xfrm>
            <a:off x="0" y="2943802"/>
            <a:ext cx="9143999" cy="148449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117"/>
          <p:cNvSpPr txBox="1"/>
          <p:nvPr>
            <p:ph idx="1" type="subTitle"/>
          </p:nvPr>
        </p:nvSpPr>
        <p:spPr>
          <a:xfrm>
            <a:off x="271125" y="1195031"/>
            <a:ext cx="8015700" cy="3300000"/>
          </a:xfrm>
          <a:prstGeom prst="rect">
            <a:avLst/>
          </a:prstGeom>
        </p:spPr>
        <p:txBody>
          <a:bodyPr anchorCtr="0" anchor="t" bIns="91425" lIns="91425" spcFirstLastPara="1" rIns="91425" wrap="square" tIns="91425">
            <a:noAutofit/>
          </a:bodyPr>
          <a:lstStyle/>
          <a:p>
            <a:pPr indent="-139700" lvl="0" marL="342900" rtl="0" algn="l">
              <a:spcBef>
                <a:spcPts val="640"/>
              </a:spcBef>
              <a:spcAft>
                <a:spcPts val="0"/>
              </a:spcAft>
              <a:buNone/>
            </a:pPr>
            <a:r>
              <a:rPr b="1" lang="cs-CZ" sz="2100"/>
              <a:t>Vhodné instituty občanského zákoníku:</a:t>
            </a:r>
            <a:endParaRPr b="1" sz="2100"/>
          </a:p>
          <a:p>
            <a:pPr indent="0" lvl="0" marL="0" rtl="0" algn="l">
              <a:spcBef>
                <a:spcPts val="640"/>
              </a:spcBef>
              <a:spcAft>
                <a:spcPts val="0"/>
              </a:spcAft>
              <a:buNone/>
            </a:pPr>
            <a:r>
              <a:rPr lang="cs-CZ" sz="2100"/>
              <a:t>❓Smluvní pokuty</a:t>
            </a:r>
            <a:endParaRPr sz="2100"/>
          </a:p>
          <a:p>
            <a:pPr indent="0" lvl="0" marL="0" rtl="0" algn="l">
              <a:spcBef>
                <a:spcPts val="640"/>
              </a:spcBef>
              <a:spcAft>
                <a:spcPts val="0"/>
              </a:spcAft>
              <a:buClr>
                <a:schemeClr val="dk1"/>
              </a:buClr>
              <a:buSzPts val="1100"/>
              <a:buFont typeface="Arial"/>
              <a:buNone/>
            </a:pPr>
            <a:r>
              <a:t/>
            </a:r>
            <a:endParaRPr sz="2100"/>
          </a:p>
          <a:p>
            <a:pPr indent="0" lvl="0" marL="0" rtl="0" algn="l">
              <a:spcBef>
                <a:spcPts val="640"/>
              </a:spcBef>
              <a:spcAft>
                <a:spcPts val="0"/>
              </a:spcAft>
              <a:buNone/>
            </a:pPr>
            <a:r>
              <a:rPr lang="cs-CZ" sz="2100"/>
              <a:t>👉 Odkládací / Rozvazovací podmínky</a:t>
            </a:r>
            <a:endParaRPr sz="2100"/>
          </a:p>
          <a:p>
            <a:pPr indent="0" lvl="0" marL="0" rtl="0" algn="l">
              <a:spcBef>
                <a:spcPts val="640"/>
              </a:spcBef>
              <a:spcAft>
                <a:spcPts val="0"/>
              </a:spcAft>
              <a:buNone/>
            </a:pPr>
            <a:r>
              <a:rPr lang="cs-CZ" sz="2100"/>
              <a:t>👉 Výhrada zpětné koupě (§ 2135 a násl.)</a:t>
            </a:r>
            <a:endParaRPr sz="2100"/>
          </a:p>
          <a:p>
            <a:pPr indent="0" lvl="0" marL="0" rtl="0" algn="l">
              <a:spcBef>
                <a:spcPts val="640"/>
              </a:spcBef>
              <a:spcAft>
                <a:spcPts val="0"/>
              </a:spcAft>
              <a:buNone/>
            </a:pPr>
            <a:r>
              <a:rPr lang="cs-CZ" sz="2100"/>
              <a:t>👉 Předkupní právo (§ 2140 a násl.)</a:t>
            </a:r>
            <a:endParaRPr sz="2100"/>
          </a:p>
          <a:p>
            <a:pPr indent="0" lvl="0" marL="0" rtl="0" algn="l">
              <a:spcBef>
                <a:spcPts val="640"/>
              </a:spcBef>
              <a:spcAft>
                <a:spcPts val="0"/>
              </a:spcAft>
              <a:buNone/>
            </a:pPr>
            <a:r>
              <a:rPr lang="cs-CZ" sz="2100"/>
              <a:t>👉 Výhrada lepšího kupce (§ 2152 a násl.)</a:t>
            </a:r>
            <a:endParaRPr sz="2100"/>
          </a:p>
          <a:p>
            <a:pPr indent="0" lvl="0" marL="0" rtl="0" algn="l">
              <a:spcBef>
                <a:spcPts val="640"/>
              </a:spcBef>
              <a:spcAft>
                <a:spcPts val="0"/>
              </a:spcAft>
              <a:buNone/>
            </a:pPr>
            <a:r>
              <a:t/>
            </a:r>
            <a:endParaRPr sz="2100"/>
          </a:p>
          <a:p>
            <a:pPr indent="-139700" lvl="0" marL="800100" rtl="0" algn="l">
              <a:spcBef>
                <a:spcPts val="640"/>
              </a:spcBef>
              <a:spcAft>
                <a:spcPts val="0"/>
              </a:spcAft>
              <a:buNone/>
            </a:pPr>
            <a:r>
              <a:rPr lang="cs-CZ" sz="2100"/>
              <a:t>Nezapomeňte na dohled nad dodržováním smluvních podmínek!</a:t>
            </a:r>
            <a:endParaRPr sz="2100"/>
          </a:p>
          <a:p>
            <a:pPr indent="0" lvl="0" marL="0" rtl="0" algn="l">
              <a:spcBef>
                <a:spcPts val="640"/>
              </a:spcBef>
              <a:spcAft>
                <a:spcPts val="0"/>
              </a:spcAft>
              <a:buNone/>
            </a:pPr>
            <a:r>
              <a:t/>
            </a:r>
            <a:endParaRPr sz="2100"/>
          </a:p>
          <a:p>
            <a:pPr indent="0" lvl="0" marL="203200" rtl="0" algn="l">
              <a:spcBef>
                <a:spcPts val="640"/>
              </a:spcBef>
              <a:spcAft>
                <a:spcPts val="0"/>
              </a:spcAft>
              <a:buNone/>
            </a:pPr>
            <a:r>
              <a:t/>
            </a:r>
            <a:endParaRPr sz="2100"/>
          </a:p>
        </p:txBody>
      </p:sp>
      <p:sp>
        <p:nvSpPr>
          <p:cNvPr id="1003" name="Google Shape;1003;p117"/>
          <p:cNvSpPr txBox="1"/>
          <p:nvPr>
            <p:ph type="title"/>
          </p:nvPr>
        </p:nvSpPr>
        <p:spPr>
          <a:xfrm>
            <a:off x="271125" y="180019"/>
            <a:ext cx="6690300" cy="930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cs-CZ" sz="3200"/>
              <a:t>Nakládání s majetkem obce</a:t>
            </a:r>
            <a:endParaRPr sz="3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7"/>
          <p:cNvSpPr/>
          <p:nvPr/>
        </p:nvSpPr>
        <p:spPr>
          <a:xfrm>
            <a:off x="0" y="150"/>
            <a:ext cx="9144000" cy="5143200"/>
          </a:xfrm>
          <a:prstGeom prst="roundRect">
            <a:avLst>
              <a:gd fmla="val 16667" name="adj"/>
            </a:avLst>
          </a:prstGeom>
          <a:solidFill>
            <a:srgbClr val="9FC5E8"/>
          </a:solidFill>
          <a:ln cap="flat" cmpd="sng" w="24375">
            <a:solidFill>
              <a:srgbClr val="000000"/>
            </a:solidFill>
            <a:prstDash val="solid"/>
            <a:round/>
            <a:headEnd len="sm" w="sm" type="none"/>
            <a:tailEnd len="sm" w="sm" type="none"/>
          </a:ln>
        </p:spPr>
        <p:txBody>
          <a:bodyPr anchorCtr="0" anchor="ctr" bIns="78025" lIns="78025" spcFirstLastPara="1" rIns="78025" wrap="square" tIns="78025">
            <a:noAutofit/>
          </a:bodyPr>
          <a:lstStyle/>
          <a:p>
            <a:pPr indent="0" lvl="0" marL="0" rtl="0" algn="l">
              <a:spcBef>
                <a:spcPts val="0"/>
              </a:spcBef>
              <a:spcAft>
                <a:spcPts val="0"/>
              </a:spcAft>
              <a:buNone/>
            </a:pPr>
            <a:r>
              <a:t/>
            </a:r>
            <a:endParaRPr/>
          </a:p>
        </p:txBody>
      </p:sp>
      <p:sp>
        <p:nvSpPr>
          <p:cNvPr id="213" name="Google Shape;213;p37"/>
          <p:cNvSpPr/>
          <p:nvPr/>
        </p:nvSpPr>
        <p:spPr>
          <a:xfrm>
            <a:off x="2608661" y="-1"/>
            <a:ext cx="4490400" cy="1896900"/>
          </a:xfrm>
          <a:prstGeom prst="roundRect">
            <a:avLst>
              <a:gd fmla="val 16667" name="adj"/>
            </a:avLst>
          </a:prstGeom>
          <a:solidFill>
            <a:srgbClr val="EA9999"/>
          </a:solidFill>
          <a:ln cap="flat" cmpd="sng" w="24375">
            <a:solidFill>
              <a:srgbClr val="000000"/>
            </a:solidFill>
            <a:prstDash val="solid"/>
            <a:round/>
            <a:headEnd len="sm" w="sm" type="none"/>
            <a:tailEnd len="sm" w="sm" type="none"/>
          </a:ln>
        </p:spPr>
        <p:txBody>
          <a:bodyPr anchorCtr="0" anchor="ctr" bIns="78025" lIns="78025" spcFirstLastPara="1" rIns="78025" wrap="square" tIns="78025">
            <a:noAutofit/>
          </a:bodyPr>
          <a:lstStyle/>
          <a:p>
            <a:pPr indent="0" lvl="0" marL="0" rtl="0" algn="l">
              <a:spcBef>
                <a:spcPts val="0"/>
              </a:spcBef>
              <a:spcAft>
                <a:spcPts val="0"/>
              </a:spcAft>
              <a:buNone/>
            </a:pPr>
            <a:r>
              <a:t/>
            </a:r>
            <a:endParaRPr/>
          </a:p>
        </p:txBody>
      </p:sp>
      <p:sp>
        <p:nvSpPr>
          <p:cNvPr id="214" name="Google Shape;214;p37"/>
          <p:cNvSpPr/>
          <p:nvPr/>
        </p:nvSpPr>
        <p:spPr>
          <a:xfrm>
            <a:off x="2600497" y="4061156"/>
            <a:ext cx="4490400" cy="1082400"/>
          </a:xfrm>
          <a:prstGeom prst="roundRect">
            <a:avLst>
              <a:gd fmla="val 16667" name="adj"/>
            </a:avLst>
          </a:prstGeom>
          <a:solidFill>
            <a:srgbClr val="4A86E8"/>
          </a:solidFill>
          <a:ln cap="flat" cmpd="sng" w="24375">
            <a:solidFill>
              <a:srgbClr val="000000"/>
            </a:solidFill>
            <a:prstDash val="solid"/>
            <a:round/>
            <a:headEnd len="sm" w="sm" type="none"/>
            <a:tailEnd len="sm" w="sm" type="none"/>
          </a:ln>
        </p:spPr>
        <p:txBody>
          <a:bodyPr anchorCtr="0" anchor="ctr" bIns="78025" lIns="78025" spcFirstLastPara="1" rIns="78025" wrap="square" tIns="78025">
            <a:noAutofit/>
          </a:bodyPr>
          <a:lstStyle/>
          <a:p>
            <a:pPr indent="0" lvl="0" marL="0" rtl="0" algn="l">
              <a:spcBef>
                <a:spcPts val="0"/>
              </a:spcBef>
              <a:spcAft>
                <a:spcPts val="0"/>
              </a:spcAft>
              <a:buNone/>
            </a:pPr>
            <a:r>
              <a:t/>
            </a:r>
            <a:endParaRPr/>
          </a:p>
        </p:txBody>
      </p:sp>
      <p:sp>
        <p:nvSpPr>
          <p:cNvPr id="215" name="Google Shape;215;p37"/>
          <p:cNvSpPr txBox="1"/>
          <p:nvPr/>
        </p:nvSpPr>
        <p:spPr>
          <a:xfrm>
            <a:off x="2674451" y="4317763"/>
            <a:ext cx="4224300" cy="669600"/>
          </a:xfrm>
          <a:prstGeom prst="rect">
            <a:avLst/>
          </a:prstGeom>
          <a:noFill/>
          <a:ln>
            <a:noFill/>
          </a:ln>
        </p:spPr>
        <p:txBody>
          <a:bodyPr anchorCtr="0" anchor="t" bIns="78025" lIns="78025" spcFirstLastPara="1" rIns="78025" wrap="square" tIns="78025">
            <a:noAutofit/>
          </a:bodyPr>
          <a:lstStyle/>
          <a:p>
            <a:pPr indent="0" lvl="0" marL="0" rtl="0" algn="ctr">
              <a:spcBef>
                <a:spcPts val="0"/>
              </a:spcBef>
              <a:spcAft>
                <a:spcPts val="0"/>
              </a:spcAft>
              <a:buNone/>
            </a:pPr>
            <a:r>
              <a:rPr b="1" lang="cs-CZ" sz="2048"/>
              <a:t>Vyhrazená pravomoc Rady</a:t>
            </a:r>
            <a:endParaRPr b="1" sz="2048"/>
          </a:p>
        </p:txBody>
      </p:sp>
      <p:sp>
        <p:nvSpPr>
          <p:cNvPr id="216" name="Google Shape;216;p37"/>
          <p:cNvSpPr txBox="1"/>
          <p:nvPr/>
        </p:nvSpPr>
        <p:spPr>
          <a:xfrm>
            <a:off x="2750651" y="535537"/>
            <a:ext cx="4224300" cy="669600"/>
          </a:xfrm>
          <a:prstGeom prst="rect">
            <a:avLst/>
          </a:prstGeom>
          <a:noFill/>
          <a:ln>
            <a:noFill/>
          </a:ln>
        </p:spPr>
        <p:txBody>
          <a:bodyPr anchorCtr="0" anchor="t" bIns="78025" lIns="78025" spcFirstLastPara="1" rIns="78025" wrap="square" tIns="78025">
            <a:noAutofit/>
          </a:bodyPr>
          <a:lstStyle/>
          <a:p>
            <a:pPr indent="0" lvl="0" marL="0" rtl="0" algn="ctr">
              <a:spcBef>
                <a:spcPts val="0"/>
              </a:spcBef>
              <a:spcAft>
                <a:spcPts val="0"/>
              </a:spcAft>
              <a:buNone/>
            </a:pPr>
            <a:r>
              <a:rPr b="1" lang="cs-CZ" sz="2048"/>
              <a:t>Vyhrazená pravomoc Zastupitelstva</a:t>
            </a:r>
            <a:endParaRPr b="1" sz="2048"/>
          </a:p>
        </p:txBody>
      </p:sp>
      <p:sp>
        <p:nvSpPr>
          <p:cNvPr id="217" name="Google Shape;217;p37"/>
          <p:cNvSpPr txBox="1"/>
          <p:nvPr/>
        </p:nvSpPr>
        <p:spPr>
          <a:xfrm>
            <a:off x="2674449" y="3103901"/>
            <a:ext cx="4603500" cy="458100"/>
          </a:xfrm>
          <a:prstGeom prst="rect">
            <a:avLst/>
          </a:prstGeom>
          <a:noFill/>
          <a:ln>
            <a:noFill/>
          </a:ln>
        </p:spPr>
        <p:txBody>
          <a:bodyPr anchorCtr="0" anchor="t" bIns="78025" lIns="78025" spcFirstLastPara="1" rIns="78025" wrap="square" tIns="78025">
            <a:noAutofit/>
          </a:bodyPr>
          <a:lstStyle/>
          <a:p>
            <a:pPr indent="0" lvl="0" marL="0" rtl="0" algn="l">
              <a:spcBef>
                <a:spcPts val="0"/>
              </a:spcBef>
              <a:spcAft>
                <a:spcPts val="0"/>
              </a:spcAft>
              <a:buNone/>
            </a:pPr>
            <a:r>
              <a:rPr b="1" lang="cs-CZ" sz="2048"/>
              <a:t>Nevyhrazená pravomoc Rady</a:t>
            </a:r>
            <a:endParaRPr b="1" sz="2048"/>
          </a:p>
        </p:txBody>
      </p:sp>
      <p:sp>
        <p:nvSpPr>
          <p:cNvPr id="218" name="Google Shape;218;p37"/>
          <p:cNvSpPr/>
          <p:nvPr/>
        </p:nvSpPr>
        <p:spPr>
          <a:xfrm>
            <a:off x="1102520" y="1594469"/>
            <a:ext cx="591000" cy="458100"/>
          </a:xfrm>
          <a:prstGeom prst="roundRect">
            <a:avLst>
              <a:gd fmla="val 16667" name="adj"/>
            </a:avLst>
          </a:prstGeom>
          <a:solidFill>
            <a:srgbClr val="EA9999"/>
          </a:solidFill>
          <a:ln cap="flat" cmpd="sng" w="24375">
            <a:solidFill>
              <a:srgbClr val="000000"/>
            </a:solidFill>
            <a:prstDash val="solid"/>
            <a:round/>
            <a:headEnd len="sm" w="sm" type="none"/>
            <a:tailEnd len="sm" w="sm" type="none"/>
          </a:ln>
        </p:spPr>
        <p:txBody>
          <a:bodyPr anchorCtr="0" anchor="ctr" bIns="78025" lIns="78025" spcFirstLastPara="1" rIns="78025" wrap="square" tIns="78025">
            <a:noAutofit/>
          </a:bodyPr>
          <a:lstStyle/>
          <a:p>
            <a:pPr indent="0" lvl="0" marL="0" rtl="0" algn="l">
              <a:spcBef>
                <a:spcPts val="0"/>
              </a:spcBef>
              <a:spcAft>
                <a:spcPts val="0"/>
              </a:spcAft>
              <a:buNone/>
            </a:pPr>
            <a:r>
              <a:t/>
            </a:r>
            <a:endParaRPr/>
          </a:p>
        </p:txBody>
      </p:sp>
      <p:sp>
        <p:nvSpPr>
          <p:cNvPr id="219" name="Google Shape;219;p37"/>
          <p:cNvSpPr/>
          <p:nvPr/>
        </p:nvSpPr>
        <p:spPr>
          <a:xfrm>
            <a:off x="6698234" y="2234903"/>
            <a:ext cx="2262900" cy="664200"/>
          </a:xfrm>
          <a:prstGeom prst="roundRect">
            <a:avLst>
              <a:gd fmla="val 16667" name="adj"/>
            </a:avLst>
          </a:prstGeom>
          <a:solidFill>
            <a:srgbClr val="EA9999"/>
          </a:solidFill>
          <a:ln cap="flat" cmpd="sng" w="24375">
            <a:solidFill>
              <a:srgbClr val="000000"/>
            </a:solidFill>
            <a:prstDash val="solid"/>
            <a:round/>
            <a:headEnd len="sm" w="sm" type="none"/>
            <a:tailEnd len="sm" w="sm" type="none"/>
          </a:ln>
        </p:spPr>
        <p:txBody>
          <a:bodyPr anchorCtr="0" anchor="ctr" bIns="78025" lIns="78025" spcFirstLastPara="1" rIns="78025" wrap="square" tIns="78025">
            <a:noAutofit/>
          </a:bodyPr>
          <a:lstStyle/>
          <a:p>
            <a:pPr indent="0" lvl="0" marL="0" rtl="0" algn="l">
              <a:spcBef>
                <a:spcPts val="0"/>
              </a:spcBef>
              <a:spcAft>
                <a:spcPts val="0"/>
              </a:spcAft>
              <a:buNone/>
            </a:pPr>
            <a:r>
              <a:t/>
            </a:r>
            <a:endParaRPr/>
          </a:p>
        </p:txBody>
      </p:sp>
      <p:sp>
        <p:nvSpPr>
          <p:cNvPr id="220" name="Google Shape;220;p37"/>
          <p:cNvSpPr txBox="1"/>
          <p:nvPr/>
        </p:nvSpPr>
        <p:spPr>
          <a:xfrm>
            <a:off x="6583290" y="2325689"/>
            <a:ext cx="2492700" cy="458100"/>
          </a:xfrm>
          <a:prstGeom prst="rect">
            <a:avLst/>
          </a:prstGeom>
          <a:noFill/>
          <a:ln>
            <a:noFill/>
          </a:ln>
        </p:spPr>
        <p:txBody>
          <a:bodyPr anchorCtr="0" anchor="t" bIns="78025" lIns="78025" spcFirstLastPara="1" rIns="78025" wrap="square" tIns="78025">
            <a:noAutofit/>
          </a:bodyPr>
          <a:lstStyle/>
          <a:p>
            <a:pPr indent="0" lvl="0" marL="0" rtl="0" algn="ctr">
              <a:spcBef>
                <a:spcPts val="0"/>
              </a:spcBef>
              <a:spcAft>
                <a:spcPts val="0"/>
              </a:spcAft>
              <a:buNone/>
            </a:pPr>
            <a:r>
              <a:rPr b="1" lang="cs-CZ" sz="1194"/>
              <a:t>Majetkové operace nad </a:t>
            </a:r>
            <a:endParaRPr b="1" sz="1194"/>
          </a:p>
          <a:p>
            <a:pPr indent="0" lvl="0" marL="0" rtl="0" algn="ctr">
              <a:spcBef>
                <a:spcPts val="0"/>
              </a:spcBef>
              <a:spcAft>
                <a:spcPts val="0"/>
              </a:spcAft>
              <a:buNone/>
            </a:pPr>
            <a:r>
              <a:rPr b="1" lang="cs-CZ" sz="1194"/>
              <a:t>XXX XXX,- Kč</a:t>
            </a:r>
            <a:endParaRPr b="1" sz="1194"/>
          </a:p>
        </p:txBody>
      </p:sp>
      <p:sp>
        <p:nvSpPr>
          <p:cNvPr id="221" name="Google Shape;221;p37"/>
          <p:cNvSpPr txBox="1"/>
          <p:nvPr/>
        </p:nvSpPr>
        <p:spPr>
          <a:xfrm>
            <a:off x="614824" y="260661"/>
            <a:ext cx="1460400" cy="669600"/>
          </a:xfrm>
          <a:prstGeom prst="rect">
            <a:avLst/>
          </a:prstGeom>
          <a:noFill/>
          <a:ln>
            <a:noFill/>
          </a:ln>
        </p:spPr>
        <p:txBody>
          <a:bodyPr anchorCtr="0" anchor="t" bIns="78025" lIns="78025" spcFirstLastPara="1" rIns="78025" wrap="square" tIns="78025">
            <a:noAutofit/>
          </a:bodyPr>
          <a:lstStyle/>
          <a:p>
            <a:pPr indent="0" lvl="0" marL="0" rtl="0" algn="ctr">
              <a:spcBef>
                <a:spcPts val="0"/>
              </a:spcBef>
              <a:spcAft>
                <a:spcPts val="0"/>
              </a:spcAft>
              <a:buNone/>
            </a:pPr>
            <a:r>
              <a:rPr b="1" lang="cs-CZ" sz="1365"/>
              <a:t>Smlouva o nájmu zámku</a:t>
            </a:r>
            <a:endParaRPr b="1" sz="1365"/>
          </a:p>
        </p:txBody>
      </p:sp>
      <p:cxnSp>
        <p:nvCxnSpPr>
          <p:cNvPr id="222" name="Google Shape;222;p37"/>
          <p:cNvCxnSpPr>
            <a:stCxn id="221" idx="2"/>
            <a:endCxn id="218" idx="0"/>
          </p:cNvCxnSpPr>
          <p:nvPr/>
        </p:nvCxnSpPr>
        <p:spPr>
          <a:xfrm>
            <a:off x="1345024" y="930261"/>
            <a:ext cx="53100" cy="664200"/>
          </a:xfrm>
          <a:prstGeom prst="straightConnector1">
            <a:avLst/>
          </a:prstGeom>
          <a:noFill/>
          <a:ln cap="flat" cmpd="sng" w="32500">
            <a:solidFill>
              <a:srgbClr val="000000"/>
            </a:solidFill>
            <a:prstDash val="solid"/>
            <a:round/>
            <a:headEnd len="med" w="med" type="none"/>
            <a:tailEnd len="med" w="med" type="triangle"/>
          </a:ln>
        </p:spPr>
      </p:cxnSp>
      <p:sp>
        <p:nvSpPr>
          <p:cNvPr id="223" name="Google Shape;223;p37"/>
          <p:cNvSpPr/>
          <p:nvPr/>
        </p:nvSpPr>
        <p:spPr>
          <a:xfrm>
            <a:off x="676376" y="2378069"/>
            <a:ext cx="1460400" cy="977700"/>
          </a:xfrm>
          <a:prstGeom prst="roundRect">
            <a:avLst>
              <a:gd fmla="val 16667" name="adj"/>
            </a:avLst>
          </a:prstGeom>
          <a:solidFill>
            <a:srgbClr val="FFE599"/>
          </a:solidFill>
          <a:ln cap="flat" cmpd="sng" w="24375">
            <a:solidFill>
              <a:srgbClr val="000000"/>
            </a:solidFill>
            <a:prstDash val="solid"/>
            <a:round/>
            <a:headEnd len="sm" w="sm" type="none"/>
            <a:tailEnd len="sm" w="sm" type="none"/>
          </a:ln>
        </p:spPr>
        <p:txBody>
          <a:bodyPr anchorCtr="0" anchor="ctr" bIns="78025" lIns="78025" spcFirstLastPara="1" rIns="78025" wrap="square" tIns="78025">
            <a:noAutofit/>
          </a:bodyPr>
          <a:lstStyle/>
          <a:p>
            <a:pPr indent="0" lvl="0" marL="0" rtl="0" algn="l">
              <a:spcBef>
                <a:spcPts val="0"/>
              </a:spcBef>
              <a:spcAft>
                <a:spcPts val="0"/>
              </a:spcAft>
              <a:buNone/>
            </a:pPr>
            <a:r>
              <a:t/>
            </a:r>
            <a:endParaRPr/>
          </a:p>
        </p:txBody>
      </p:sp>
      <p:sp>
        <p:nvSpPr>
          <p:cNvPr id="224" name="Google Shape;224;p37"/>
          <p:cNvSpPr txBox="1"/>
          <p:nvPr/>
        </p:nvSpPr>
        <p:spPr>
          <a:xfrm>
            <a:off x="-664029" y="2493140"/>
            <a:ext cx="4185300" cy="669600"/>
          </a:xfrm>
          <a:prstGeom prst="rect">
            <a:avLst/>
          </a:prstGeom>
          <a:noFill/>
          <a:ln>
            <a:noFill/>
          </a:ln>
        </p:spPr>
        <p:txBody>
          <a:bodyPr anchorCtr="0" anchor="t" bIns="78025" lIns="78025" spcFirstLastPara="1" rIns="78025" wrap="square" tIns="78025">
            <a:noAutofit/>
          </a:bodyPr>
          <a:lstStyle/>
          <a:p>
            <a:pPr indent="0" lvl="0" marL="0" rtl="0" algn="ctr">
              <a:spcBef>
                <a:spcPts val="0"/>
              </a:spcBef>
              <a:spcAft>
                <a:spcPts val="0"/>
              </a:spcAft>
              <a:buNone/>
            </a:pPr>
            <a:r>
              <a:rPr b="1" lang="cs-CZ" sz="1536"/>
              <a:t>Starosta/</a:t>
            </a:r>
            <a:endParaRPr b="1" sz="1536"/>
          </a:p>
          <a:p>
            <a:pPr indent="0" lvl="0" marL="0" rtl="0" algn="ctr">
              <a:spcBef>
                <a:spcPts val="0"/>
              </a:spcBef>
              <a:spcAft>
                <a:spcPts val="0"/>
              </a:spcAft>
              <a:buNone/>
            </a:pPr>
            <a:r>
              <a:rPr b="1" lang="cs-CZ" sz="1536"/>
              <a:t>Obecní úřad</a:t>
            </a:r>
            <a:endParaRPr b="1" sz="1536"/>
          </a:p>
          <a:p>
            <a:pPr indent="0" lvl="0" marL="0" rtl="0" algn="ctr">
              <a:spcBef>
                <a:spcPts val="0"/>
              </a:spcBef>
              <a:spcAft>
                <a:spcPts val="0"/>
              </a:spcAft>
              <a:buNone/>
            </a:pPr>
            <a:r>
              <a:rPr b="1" lang="cs-CZ" sz="1536"/>
              <a:t>?</a:t>
            </a:r>
            <a:endParaRPr b="1" sz="1536"/>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118"/>
          <p:cNvSpPr txBox="1"/>
          <p:nvPr>
            <p:ph idx="1" type="subTitle"/>
          </p:nvPr>
        </p:nvSpPr>
        <p:spPr>
          <a:xfrm>
            <a:off x="271125" y="1273950"/>
            <a:ext cx="8872800" cy="3300000"/>
          </a:xfrm>
          <a:prstGeom prst="rect">
            <a:avLst/>
          </a:prstGeom>
        </p:spPr>
        <p:txBody>
          <a:bodyPr anchorCtr="0" anchor="t" bIns="91425" lIns="91425" spcFirstLastPara="1" rIns="91425" wrap="square" tIns="91425">
            <a:normAutofit/>
          </a:bodyPr>
          <a:lstStyle/>
          <a:p>
            <a:pPr indent="-381000" lvl="0" marL="457200" rtl="0" algn="l">
              <a:lnSpc>
                <a:spcPct val="115000"/>
              </a:lnSpc>
              <a:spcBef>
                <a:spcPts val="0"/>
              </a:spcBef>
              <a:spcAft>
                <a:spcPts val="0"/>
              </a:spcAft>
              <a:buSzPts val="2400"/>
              <a:buFont typeface="Calibri"/>
              <a:buChar char="●"/>
            </a:pPr>
            <a:r>
              <a:rPr lang="cs-CZ" sz="2400">
                <a:latin typeface="Calibri"/>
                <a:ea typeface="Calibri"/>
                <a:cs typeface="Calibri"/>
                <a:sym typeface="Calibri"/>
              </a:rPr>
              <a:t>Prodat pod cenou lze jen s řádným odůvodněním</a:t>
            </a:r>
            <a:endParaRPr sz="2400">
              <a:latin typeface="Calibri"/>
              <a:ea typeface="Calibri"/>
              <a:cs typeface="Calibri"/>
              <a:sym typeface="Calibri"/>
            </a:endParaRPr>
          </a:p>
          <a:p>
            <a:pPr indent="0" lvl="0" marL="457200" rtl="0" algn="l">
              <a:lnSpc>
                <a:spcPct val="115000"/>
              </a:lnSpc>
              <a:spcBef>
                <a:spcPts val="1200"/>
              </a:spcBef>
              <a:spcAft>
                <a:spcPts val="0"/>
              </a:spcAft>
              <a:buNone/>
            </a:pPr>
            <a:r>
              <a:t/>
            </a:r>
            <a:endParaRPr sz="2400">
              <a:latin typeface="Calibri"/>
              <a:ea typeface="Calibri"/>
              <a:cs typeface="Calibri"/>
              <a:sym typeface="Calibri"/>
            </a:endParaRPr>
          </a:p>
          <a:p>
            <a:pPr indent="-381000" lvl="0" marL="457200" rtl="0" algn="l">
              <a:lnSpc>
                <a:spcPct val="115000"/>
              </a:lnSpc>
              <a:spcBef>
                <a:spcPts val="1200"/>
              </a:spcBef>
              <a:spcAft>
                <a:spcPts val="0"/>
              </a:spcAft>
              <a:buSzPts val="2400"/>
              <a:buFont typeface="Calibri"/>
              <a:buChar char="●"/>
            </a:pPr>
            <a:r>
              <a:rPr lang="cs-CZ" sz="2400">
                <a:latin typeface="Calibri"/>
                <a:ea typeface="Calibri"/>
                <a:cs typeface="Calibri"/>
                <a:sym typeface="Calibri"/>
              </a:rPr>
              <a:t>Nakupovat se nemusí za cenu obvyklou</a:t>
            </a:r>
            <a:endParaRPr sz="2400">
              <a:latin typeface="Calibri"/>
              <a:ea typeface="Calibri"/>
              <a:cs typeface="Calibri"/>
              <a:sym typeface="Calibri"/>
            </a:endParaRPr>
          </a:p>
          <a:p>
            <a:pPr indent="0" lvl="0" marL="457200" rtl="0" algn="l">
              <a:lnSpc>
                <a:spcPct val="115000"/>
              </a:lnSpc>
              <a:spcBef>
                <a:spcPts val="1200"/>
              </a:spcBef>
              <a:spcAft>
                <a:spcPts val="0"/>
              </a:spcAft>
              <a:buNone/>
            </a:pPr>
            <a:r>
              <a:t/>
            </a:r>
            <a:endParaRPr sz="2400">
              <a:latin typeface="Calibri"/>
              <a:ea typeface="Calibri"/>
              <a:cs typeface="Calibri"/>
              <a:sym typeface="Calibri"/>
            </a:endParaRPr>
          </a:p>
          <a:p>
            <a:pPr indent="-381000" lvl="0" marL="457200" rtl="0" algn="l">
              <a:lnSpc>
                <a:spcPct val="115000"/>
              </a:lnSpc>
              <a:spcBef>
                <a:spcPts val="1200"/>
              </a:spcBef>
              <a:spcAft>
                <a:spcPts val="0"/>
              </a:spcAft>
              <a:buSzPts val="2400"/>
              <a:buFont typeface="Calibri"/>
              <a:buChar char="●"/>
            </a:pPr>
            <a:r>
              <a:rPr lang="cs-CZ" sz="2400">
                <a:latin typeface="Calibri"/>
                <a:ea typeface="Calibri"/>
                <a:cs typeface="Calibri"/>
                <a:sym typeface="Calibri"/>
              </a:rPr>
              <a:t>Náhrada škody se musí vymáhat před promlčením</a:t>
            </a:r>
            <a:endParaRPr sz="2400">
              <a:latin typeface="Calibri"/>
              <a:ea typeface="Calibri"/>
              <a:cs typeface="Calibri"/>
              <a:sym typeface="Calibri"/>
            </a:endParaRPr>
          </a:p>
        </p:txBody>
      </p:sp>
      <p:sp>
        <p:nvSpPr>
          <p:cNvPr id="1010" name="Google Shape;1010;p118"/>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cs-CZ"/>
              <a:t>Co je nutné si odnést?</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119"/>
          <p:cNvSpPr txBox="1"/>
          <p:nvPr>
            <p:ph idx="1" type="subTitle"/>
          </p:nvPr>
        </p:nvSpPr>
        <p:spPr>
          <a:xfrm>
            <a:off x="1058275" y="1007175"/>
            <a:ext cx="8015700" cy="3300000"/>
          </a:xfrm>
          <a:prstGeom prst="rect">
            <a:avLst/>
          </a:prstGeom>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AutoNum type="arabicPeriod"/>
            </a:pPr>
            <a:r>
              <a:rPr lang="cs-CZ"/>
              <a:t>Orgány samosprávy</a:t>
            </a:r>
            <a:endParaRPr/>
          </a:p>
          <a:p>
            <a:pPr indent="-342900" lvl="0" marL="457200" rtl="0" algn="l">
              <a:lnSpc>
                <a:spcPct val="115000"/>
              </a:lnSpc>
              <a:spcBef>
                <a:spcPts val="0"/>
              </a:spcBef>
              <a:spcAft>
                <a:spcPts val="0"/>
              </a:spcAft>
              <a:buSzPts val="1800"/>
              <a:buAutoNum type="arabicPeriod"/>
            </a:pPr>
            <a:r>
              <a:rPr lang="cs-CZ"/>
              <a:t>Odpovědnost zastupitele</a:t>
            </a:r>
            <a:endParaRPr/>
          </a:p>
          <a:p>
            <a:pPr indent="-342900" lvl="0" marL="457200" rtl="0" algn="l">
              <a:lnSpc>
                <a:spcPct val="115000"/>
              </a:lnSpc>
              <a:spcBef>
                <a:spcPts val="0"/>
              </a:spcBef>
              <a:spcAft>
                <a:spcPts val="0"/>
              </a:spcAft>
              <a:buSzPts val="1800"/>
              <a:buAutoNum type="arabicPeriod"/>
            </a:pPr>
            <a:r>
              <a:rPr lang="cs-CZ"/>
              <a:t>Přístup zastupitele k informacím</a:t>
            </a:r>
            <a:endParaRPr/>
          </a:p>
          <a:p>
            <a:pPr indent="-342900" lvl="0" marL="457200" rtl="0" algn="l">
              <a:lnSpc>
                <a:spcPct val="115000"/>
              </a:lnSpc>
              <a:spcBef>
                <a:spcPts val="0"/>
              </a:spcBef>
              <a:spcAft>
                <a:spcPts val="0"/>
              </a:spcAft>
              <a:buSzPts val="1800"/>
              <a:buAutoNum type="arabicPeriod"/>
            </a:pPr>
            <a:r>
              <a:rPr lang="cs-CZ"/>
              <a:t>Rozhodovací procesy</a:t>
            </a:r>
            <a:endParaRPr/>
          </a:p>
          <a:p>
            <a:pPr indent="-342900" lvl="0" marL="457200" rtl="0" algn="l">
              <a:lnSpc>
                <a:spcPct val="115000"/>
              </a:lnSpc>
              <a:spcBef>
                <a:spcPts val="0"/>
              </a:spcBef>
              <a:spcAft>
                <a:spcPts val="0"/>
              </a:spcAft>
              <a:buSzPts val="1800"/>
              <a:buAutoNum type="arabicPeriod"/>
            </a:pPr>
            <a:r>
              <a:rPr lang="cs-CZ"/>
              <a:t>Veřejné zakázky</a:t>
            </a:r>
            <a:endParaRPr/>
          </a:p>
          <a:p>
            <a:pPr indent="-342900" lvl="0" marL="457200" rtl="0" algn="l">
              <a:lnSpc>
                <a:spcPct val="115000"/>
              </a:lnSpc>
              <a:spcBef>
                <a:spcPts val="0"/>
              </a:spcBef>
              <a:spcAft>
                <a:spcPts val="0"/>
              </a:spcAft>
              <a:buSzPts val="1800"/>
              <a:buAutoNum type="arabicPeriod"/>
            </a:pPr>
            <a:r>
              <a:rPr lang="cs-CZ"/>
              <a:t>Městské obchodní společnosti</a:t>
            </a:r>
            <a:endParaRPr/>
          </a:p>
          <a:p>
            <a:pPr indent="-342900" lvl="0" marL="457200" rtl="0" algn="l">
              <a:lnSpc>
                <a:spcPct val="115000"/>
              </a:lnSpc>
              <a:spcBef>
                <a:spcPts val="0"/>
              </a:spcBef>
              <a:spcAft>
                <a:spcPts val="0"/>
              </a:spcAft>
              <a:buSzPts val="1800"/>
              <a:buAutoNum type="arabicPeriod"/>
            </a:pPr>
            <a:r>
              <a:rPr lang="cs-CZ">
                <a:highlight>
                  <a:schemeClr val="lt1"/>
                </a:highlight>
              </a:rPr>
              <a:t>Nakládání s obecním majetkem</a:t>
            </a:r>
            <a:endParaRPr>
              <a:highlight>
                <a:schemeClr val="lt1"/>
              </a:highlight>
            </a:endParaRPr>
          </a:p>
          <a:p>
            <a:pPr indent="-342900" lvl="0" marL="457200" rtl="0" algn="l">
              <a:lnSpc>
                <a:spcPct val="115000"/>
              </a:lnSpc>
              <a:spcBef>
                <a:spcPts val="0"/>
              </a:spcBef>
              <a:spcAft>
                <a:spcPts val="0"/>
              </a:spcAft>
              <a:buSzPts val="1800"/>
              <a:buAutoNum type="arabicPeriod"/>
            </a:pPr>
            <a:r>
              <a:rPr b="1" lang="cs-CZ">
                <a:highlight>
                  <a:srgbClr val="FFFF00"/>
                </a:highlight>
              </a:rPr>
              <a:t>Obecní komunikační média</a:t>
            </a:r>
            <a:endParaRPr b="1">
              <a:highlight>
                <a:srgbClr val="FFFF00"/>
              </a:highlight>
            </a:endParaRPr>
          </a:p>
          <a:p>
            <a:pPr indent="-342900" lvl="0" marL="457200" rtl="0" algn="l">
              <a:lnSpc>
                <a:spcPct val="115000"/>
              </a:lnSpc>
              <a:spcBef>
                <a:spcPts val="0"/>
              </a:spcBef>
              <a:spcAft>
                <a:spcPts val="0"/>
              </a:spcAft>
              <a:buSzPts val="1800"/>
              <a:buAutoNum type="arabicPeriod"/>
            </a:pPr>
            <a:r>
              <a:rPr lang="cs-CZ">
                <a:highlight>
                  <a:schemeClr val="lt1"/>
                </a:highlight>
              </a:rPr>
              <a:t>Whistleblowing</a:t>
            </a:r>
            <a:endParaRPr>
              <a:highlight>
                <a:schemeClr val="lt1"/>
              </a:highlight>
            </a:endParaRPr>
          </a:p>
        </p:txBody>
      </p:sp>
      <p:sp>
        <p:nvSpPr>
          <p:cNvPr id="1017" name="Google Shape;1017;p119"/>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a:t>Témata</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20"/>
          <p:cNvSpPr txBox="1"/>
          <p:nvPr>
            <p:ph type="title"/>
          </p:nvPr>
        </p:nvSpPr>
        <p:spPr>
          <a:xfrm>
            <a:off x="271125" y="542075"/>
            <a:ext cx="7530600" cy="5685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33333"/>
              <a:buFont typeface="Arial"/>
              <a:buNone/>
            </a:pPr>
            <a:r>
              <a:rPr lang="cs-CZ" sz="3300"/>
              <a:t>Obecní komunikační média - televize</a:t>
            </a:r>
            <a:endParaRPr sz="3300"/>
          </a:p>
          <a:p>
            <a:pPr indent="0" lvl="0" marL="0" rtl="0" algn="l">
              <a:spcBef>
                <a:spcPts val="0"/>
              </a:spcBef>
              <a:spcAft>
                <a:spcPts val="0"/>
              </a:spcAft>
              <a:buNone/>
            </a:pPr>
            <a:r>
              <a:t/>
            </a:r>
            <a:endParaRPr sz="3900"/>
          </a:p>
        </p:txBody>
      </p:sp>
      <p:sp>
        <p:nvSpPr>
          <p:cNvPr id="1024" name="Google Shape;1024;p120"/>
          <p:cNvSpPr txBox="1"/>
          <p:nvPr/>
        </p:nvSpPr>
        <p:spPr>
          <a:xfrm>
            <a:off x="373600" y="970669"/>
            <a:ext cx="8499000" cy="3982800"/>
          </a:xfrm>
          <a:prstGeom prst="rect">
            <a:avLst/>
          </a:prstGeom>
          <a:noFill/>
          <a:ln>
            <a:noFill/>
          </a:ln>
        </p:spPr>
        <p:txBody>
          <a:bodyPr anchorCtr="0" anchor="t" bIns="91425" lIns="91425" spcFirstLastPara="1" rIns="91425" wrap="square" tIns="91425">
            <a:noAutofit/>
          </a:bodyPr>
          <a:lstStyle/>
          <a:p>
            <a:pPr indent="0" lvl="0" marL="457200" rtl="0" algn="l">
              <a:spcBef>
                <a:spcPts val="640"/>
              </a:spcBef>
              <a:spcAft>
                <a:spcPts val="0"/>
              </a:spcAft>
              <a:buNone/>
            </a:pPr>
            <a:r>
              <a:rPr lang="cs-CZ" sz="2400">
                <a:solidFill>
                  <a:schemeClr val="dk1"/>
                </a:solidFill>
                <a:latin typeface="Calibri"/>
                <a:ea typeface="Calibri"/>
                <a:cs typeface="Calibri"/>
                <a:sym typeface="Calibri"/>
              </a:rPr>
              <a:t>O</a:t>
            </a:r>
            <a:r>
              <a:rPr lang="cs-CZ" sz="2400">
                <a:solidFill>
                  <a:schemeClr val="dk1"/>
                </a:solidFill>
                <a:latin typeface="Calibri"/>
                <a:ea typeface="Calibri"/>
                <a:cs typeface="Calibri"/>
                <a:sym typeface="Calibri"/>
              </a:rPr>
              <a:t>becní/krajská TV vs ČT - najdi 5 rozdílů :)</a:t>
            </a:r>
            <a:endParaRPr sz="2400">
              <a:solidFill>
                <a:schemeClr val="dk1"/>
              </a:solidFill>
              <a:latin typeface="Calibri"/>
              <a:ea typeface="Calibri"/>
              <a:cs typeface="Calibri"/>
              <a:sym typeface="Calibri"/>
            </a:endParaRPr>
          </a:p>
          <a:p>
            <a:pPr indent="0" lvl="0" marL="0" rtl="0" algn="l">
              <a:spcBef>
                <a:spcPts val="640"/>
              </a:spcBef>
              <a:spcAft>
                <a:spcPts val="0"/>
              </a:spcAft>
              <a:buNone/>
            </a:pPr>
            <a:r>
              <a:t/>
            </a:r>
            <a:endParaRPr sz="2400">
              <a:solidFill>
                <a:schemeClr val="dk1"/>
              </a:solidFill>
              <a:latin typeface="Calibri"/>
              <a:ea typeface="Calibri"/>
              <a:cs typeface="Calibri"/>
              <a:sym typeface="Calibri"/>
            </a:endParaRPr>
          </a:p>
          <a:p>
            <a:pPr indent="0" lvl="0" marL="457200" rtl="0" algn="l">
              <a:spcBef>
                <a:spcPts val="640"/>
              </a:spcBef>
              <a:spcAft>
                <a:spcPts val="0"/>
              </a:spcAft>
              <a:buNone/>
            </a:pPr>
            <a:r>
              <a:rPr lang="cs-CZ" sz="2400">
                <a:solidFill>
                  <a:schemeClr val="dk1"/>
                </a:solidFill>
                <a:latin typeface="Calibri"/>
                <a:ea typeface="Calibri"/>
                <a:cs typeface="Calibri"/>
                <a:sym typeface="Calibri"/>
              </a:rPr>
              <a:t>Kontrolní orgán - RRTV</a:t>
            </a:r>
            <a:endParaRPr sz="2400">
              <a:solidFill>
                <a:schemeClr val="dk1"/>
              </a:solidFill>
              <a:latin typeface="Calibri"/>
              <a:ea typeface="Calibri"/>
              <a:cs typeface="Calibri"/>
              <a:sym typeface="Calibri"/>
            </a:endParaRPr>
          </a:p>
          <a:p>
            <a:pPr indent="0" lvl="0" marL="457200" rtl="0" algn="l">
              <a:spcBef>
                <a:spcPts val="640"/>
              </a:spcBef>
              <a:spcAft>
                <a:spcPts val="0"/>
              </a:spcAft>
              <a:buNone/>
            </a:pPr>
            <a:r>
              <a:t/>
            </a:r>
            <a:endParaRPr sz="2400">
              <a:solidFill>
                <a:schemeClr val="dk1"/>
              </a:solidFill>
              <a:latin typeface="Calibri"/>
              <a:ea typeface="Calibri"/>
              <a:cs typeface="Calibri"/>
              <a:sym typeface="Calibri"/>
            </a:endParaRPr>
          </a:p>
          <a:p>
            <a:pPr indent="0" lvl="0" marL="457200" rtl="0" algn="l">
              <a:spcBef>
                <a:spcPts val="640"/>
              </a:spcBef>
              <a:spcAft>
                <a:spcPts val="0"/>
              </a:spcAft>
              <a:buNone/>
            </a:pPr>
            <a:r>
              <a:rPr lang="cs-CZ" sz="2400">
                <a:solidFill>
                  <a:schemeClr val="dk1"/>
                </a:solidFill>
                <a:latin typeface="Calibri"/>
                <a:ea typeface="Calibri"/>
                <a:cs typeface="Calibri"/>
                <a:sym typeface="Calibri"/>
              </a:rPr>
              <a:t>Zpravodajství vs sponzorované vysílání?</a:t>
            </a:r>
            <a:endParaRPr sz="2400">
              <a:solidFill>
                <a:schemeClr val="dk1"/>
              </a:solidFill>
              <a:latin typeface="Calibri"/>
              <a:ea typeface="Calibri"/>
              <a:cs typeface="Calibri"/>
              <a:sym typeface="Calibri"/>
            </a:endParaRPr>
          </a:p>
          <a:p>
            <a:pPr indent="0" lvl="0" marL="457200" rtl="0" algn="l">
              <a:spcBef>
                <a:spcPts val="640"/>
              </a:spcBef>
              <a:spcAft>
                <a:spcPts val="0"/>
              </a:spcAft>
              <a:buNone/>
            </a:pPr>
            <a:r>
              <a:t/>
            </a:r>
            <a:endParaRPr sz="2400">
              <a:solidFill>
                <a:schemeClr val="dk1"/>
              </a:solidFill>
              <a:latin typeface="Calibri"/>
              <a:ea typeface="Calibri"/>
              <a:cs typeface="Calibri"/>
              <a:sym typeface="Calibri"/>
            </a:endParaRPr>
          </a:p>
          <a:p>
            <a:pPr indent="0" lvl="0" marL="457200" rtl="0" algn="l">
              <a:spcBef>
                <a:spcPts val="640"/>
              </a:spcBef>
              <a:spcAft>
                <a:spcPts val="0"/>
              </a:spcAft>
              <a:buNone/>
            </a:pPr>
            <a:r>
              <a:rPr lang="cs-CZ" sz="2400">
                <a:solidFill>
                  <a:schemeClr val="dk1"/>
                </a:solidFill>
                <a:latin typeface="Calibri"/>
                <a:ea typeface="Calibri"/>
                <a:cs typeface="Calibri"/>
                <a:sym typeface="Calibri"/>
              </a:rPr>
              <a:t>Smlouva nebo dotace?</a:t>
            </a:r>
            <a:endParaRPr b="1" sz="2400">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21"/>
          <p:cNvSpPr txBox="1"/>
          <p:nvPr>
            <p:ph idx="1" type="subTitle"/>
          </p:nvPr>
        </p:nvSpPr>
        <p:spPr>
          <a:xfrm>
            <a:off x="271125" y="1042625"/>
            <a:ext cx="8288700" cy="33000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b="1" lang="cs-CZ" sz="1800"/>
              <a:t>Proč to řešíte? Protože:</a:t>
            </a:r>
            <a:endParaRPr b="1" sz="6400"/>
          </a:p>
          <a:p>
            <a:pPr indent="0" lvl="0" marL="457200" rtl="0" algn="l">
              <a:spcBef>
                <a:spcPts val="1200"/>
              </a:spcBef>
              <a:spcAft>
                <a:spcPts val="0"/>
              </a:spcAft>
              <a:buNone/>
            </a:pPr>
            <a:r>
              <a:rPr lang="cs-CZ" sz="6400"/>
              <a:t>👉 veřejné peníze jdou na politickou propagandu</a:t>
            </a:r>
            <a:endParaRPr sz="6400"/>
          </a:p>
          <a:p>
            <a:pPr indent="0" lvl="0" marL="457200" rtl="0" algn="l">
              <a:spcBef>
                <a:spcPts val="1200"/>
              </a:spcBef>
              <a:spcAft>
                <a:spcPts val="0"/>
              </a:spcAft>
              <a:buNone/>
            </a:pPr>
            <a:r>
              <a:rPr lang="cs-CZ" sz="6400"/>
              <a:t>👉 volební účast 2020: 39 % - participace závisí i na informovanosti, pocitu, že můžu něco ovlivnit</a:t>
            </a:r>
            <a:endParaRPr sz="6400"/>
          </a:p>
          <a:p>
            <a:pPr indent="0" lvl="0" marL="457200" rtl="0" algn="l">
              <a:spcBef>
                <a:spcPts val="1200"/>
              </a:spcBef>
              <a:spcAft>
                <a:spcPts val="0"/>
              </a:spcAft>
              <a:buNone/>
            </a:pPr>
            <a:r>
              <a:rPr lang="cs-CZ" sz="6400"/>
              <a:t>👉 bez kvalitního informování (žurnalistiky) je omezena veřejná debata </a:t>
            </a:r>
            <a:endParaRPr sz="6400"/>
          </a:p>
          <a:p>
            <a:pPr indent="457200" lvl="0" marL="457200" rtl="0" algn="l">
              <a:spcBef>
                <a:spcPts val="1200"/>
              </a:spcBef>
              <a:spcAft>
                <a:spcPts val="0"/>
              </a:spcAft>
              <a:buNone/>
            </a:pPr>
            <a:r>
              <a:rPr i="1" lang="cs-CZ" sz="6400"/>
              <a:t>(mnoho názorů bez kontextu, bez faktů, bez oponentury předkládaných řešení</a:t>
            </a:r>
            <a:endParaRPr i="1" sz="6400"/>
          </a:p>
          <a:p>
            <a:pPr indent="0" lvl="0" marL="457200" rtl="0" algn="l">
              <a:spcBef>
                <a:spcPts val="1200"/>
              </a:spcBef>
              <a:spcAft>
                <a:spcPts val="0"/>
              </a:spcAft>
              <a:buNone/>
            </a:pPr>
            <a:r>
              <a:rPr lang="cs-CZ" sz="6400"/>
              <a:t>👉 průměrná hodnota indexu IRON u zpravodajů 2020: 2,12 % = 98 % prostoru má aktuální politické vedení</a:t>
            </a:r>
            <a:endParaRPr sz="6400"/>
          </a:p>
          <a:p>
            <a:pPr indent="0" lvl="0" marL="457200" rtl="0" algn="l">
              <a:spcBef>
                <a:spcPts val="1200"/>
              </a:spcBef>
              <a:spcAft>
                <a:spcPts val="0"/>
              </a:spcAft>
              <a:buNone/>
            </a:pPr>
            <a:r>
              <a:rPr lang="cs-CZ" sz="6400"/>
              <a:t>👉 u TV = minimální zastoupení opozice.  2020 data: jen 1 z 10 krajů, a to pouze v 1 reportáži, nikoliv pravidelně :)</a:t>
            </a:r>
            <a:endParaRPr sz="6400"/>
          </a:p>
          <a:p>
            <a:pPr indent="0" lvl="0" marL="0" rtl="0" algn="l">
              <a:spcBef>
                <a:spcPts val="1200"/>
              </a:spcBef>
              <a:spcAft>
                <a:spcPts val="1200"/>
              </a:spcAft>
              <a:buNone/>
            </a:pPr>
            <a:r>
              <a:t/>
            </a:r>
            <a:endParaRPr i="1" sz="2000"/>
          </a:p>
        </p:txBody>
      </p:sp>
      <p:sp>
        <p:nvSpPr>
          <p:cNvPr id="1031" name="Google Shape;1031;p121"/>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sz="3200"/>
              <a:t>Obecní</a:t>
            </a:r>
            <a:r>
              <a:rPr lang="cs-CZ" sz="3200"/>
              <a:t> komunikační média</a:t>
            </a:r>
            <a:endParaRPr sz="3200"/>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122"/>
          <p:cNvSpPr txBox="1"/>
          <p:nvPr>
            <p:ph idx="1" type="subTitle"/>
          </p:nvPr>
        </p:nvSpPr>
        <p:spPr>
          <a:xfrm>
            <a:off x="271125" y="1195031"/>
            <a:ext cx="8015700" cy="330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cs-CZ" sz="1600"/>
              <a:t>Kolik to stojí?</a:t>
            </a:r>
            <a:endParaRPr b="1" sz="1600"/>
          </a:p>
          <a:p>
            <a:pPr indent="0" lvl="0" marL="0" rtl="0" algn="l">
              <a:spcBef>
                <a:spcPts val="1200"/>
              </a:spcBef>
              <a:spcAft>
                <a:spcPts val="0"/>
              </a:spcAft>
              <a:buNone/>
            </a:pPr>
            <a:r>
              <a:t/>
            </a:r>
            <a:endParaRPr sz="1600"/>
          </a:p>
          <a:p>
            <a:pPr indent="0" lvl="0" marL="0" rtl="0" algn="l">
              <a:spcBef>
                <a:spcPts val="1200"/>
              </a:spcBef>
              <a:spcAft>
                <a:spcPts val="0"/>
              </a:spcAft>
              <a:buNone/>
            </a:pPr>
            <a:r>
              <a:rPr lang="cs-CZ" sz="1600"/>
              <a:t>👉 období 2018 - 2021 nákupy TV pořadů - MS kraj (4 TV) 57 mil Kč, Středočeský kraj (2 TV) 33 mil Kč, Ol. kraj (3 TV) 15 mil Kč</a:t>
            </a:r>
            <a:endParaRPr sz="1600"/>
          </a:p>
          <a:p>
            <a:pPr indent="0" lvl="0" marL="0" rtl="0" algn="l">
              <a:spcBef>
                <a:spcPts val="1200"/>
              </a:spcBef>
              <a:spcAft>
                <a:spcPts val="0"/>
              </a:spcAft>
              <a:buNone/>
            </a:pPr>
            <a:r>
              <a:rPr lang="cs-CZ" sz="1600"/>
              <a:t>👉celkem TV v období = 145,5 mil Kč</a:t>
            </a:r>
            <a:endParaRPr sz="1600"/>
          </a:p>
          <a:p>
            <a:pPr indent="0" lvl="0" marL="0" rtl="0" algn="l">
              <a:spcBef>
                <a:spcPts val="1200"/>
              </a:spcBef>
              <a:spcAft>
                <a:spcPts val="1200"/>
              </a:spcAft>
              <a:buNone/>
            </a:pPr>
            <a:r>
              <a:rPr lang="cs-CZ" sz="1600"/>
              <a:t>👉období 2022 - 2024 tisk a distribuce zpravodaje: 560 tis výtisků náklad (Středočech) = 6,7 mil (čtvrtletník)</a:t>
            </a:r>
            <a:endParaRPr sz="1600"/>
          </a:p>
        </p:txBody>
      </p:sp>
      <p:sp>
        <p:nvSpPr>
          <p:cNvPr id="1038" name="Google Shape;1038;p122"/>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sz="3200"/>
              <a:t>Obecní komunikační média</a:t>
            </a:r>
            <a:endParaRPr sz="320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123"/>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sz="3200"/>
              <a:t>Agenda setting</a:t>
            </a:r>
            <a:endParaRPr sz="3200"/>
          </a:p>
        </p:txBody>
      </p:sp>
      <p:pic>
        <p:nvPicPr>
          <p:cNvPr id="1045" name="Google Shape;1045;p123"/>
          <p:cNvPicPr preferRelativeResize="0"/>
          <p:nvPr/>
        </p:nvPicPr>
        <p:blipFill>
          <a:blip r:embed="rId3">
            <a:alphaModFix/>
          </a:blip>
          <a:stretch>
            <a:fillRect/>
          </a:stretch>
        </p:blipFill>
        <p:spPr>
          <a:xfrm>
            <a:off x="271125" y="1110631"/>
            <a:ext cx="2453734" cy="3299850"/>
          </a:xfrm>
          <a:prstGeom prst="rect">
            <a:avLst/>
          </a:prstGeom>
          <a:noFill/>
          <a:ln cap="flat" cmpd="sng" w="19050">
            <a:solidFill>
              <a:srgbClr val="000000"/>
            </a:solidFill>
            <a:prstDash val="solid"/>
            <a:round/>
            <a:headEnd len="sm" w="sm" type="none"/>
            <a:tailEnd len="sm" w="sm" type="none"/>
          </a:ln>
        </p:spPr>
      </p:pic>
      <p:pic>
        <p:nvPicPr>
          <p:cNvPr id="1046" name="Google Shape;1046;p123"/>
          <p:cNvPicPr preferRelativeResize="0"/>
          <p:nvPr/>
        </p:nvPicPr>
        <p:blipFill>
          <a:blip r:embed="rId4">
            <a:alphaModFix/>
          </a:blip>
          <a:stretch>
            <a:fillRect/>
          </a:stretch>
        </p:blipFill>
        <p:spPr>
          <a:xfrm>
            <a:off x="2852250" y="1736125"/>
            <a:ext cx="2453725" cy="3299850"/>
          </a:xfrm>
          <a:prstGeom prst="rect">
            <a:avLst/>
          </a:prstGeom>
          <a:noFill/>
          <a:ln cap="flat" cmpd="sng" w="19050">
            <a:solidFill>
              <a:srgbClr val="000000"/>
            </a:solidFill>
            <a:prstDash val="solid"/>
            <a:round/>
            <a:headEnd len="sm" w="sm" type="none"/>
            <a:tailEnd len="sm" w="sm" type="none"/>
          </a:ln>
        </p:spPr>
      </p:pic>
      <p:pic>
        <p:nvPicPr>
          <p:cNvPr id="1047" name="Google Shape;1047;p123"/>
          <p:cNvPicPr preferRelativeResize="0"/>
          <p:nvPr/>
        </p:nvPicPr>
        <p:blipFill>
          <a:blip r:embed="rId5">
            <a:alphaModFix/>
          </a:blip>
          <a:stretch>
            <a:fillRect/>
          </a:stretch>
        </p:blipFill>
        <p:spPr>
          <a:xfrm>
            <a:off x="5393000" y="385150"/>
            <a:ext cx="3686276" cy="3353324"/>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124"/>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sz="3200"/>
              <a:t>Sebeprezentace</a:t>
            </a:r>
            <a:endParaRPr sz="3200"/>
          </a:p>
        </p:txBody>
      </p:sp>
      <p:pic>
        <p:nvPicPr>
          <p:cNvPr id="1054" name="Google Shape;1054;p124"/>
          <p:cNvPicPr preferRelativeResize="0"/>
          <p:nvPr/>
        </p:nvPicPr>
        <p:blipFill>
          <a:blip r:embed="rId3">
            <a:alphaModFix/>
          </a:blip>
          <a:stretch>
            <a:fillRect/>
          </a:stretch>
        </p:blipFill>
        <p:spPr>
          <a:xfrm>
            <a:off x="1157124" y="1562650"/>
            <a:ext cx="7075325" cy="3526350"/>
          </a:xfrm>
          <a:prstGeom prst="rect">
            <a:avLst/>
          </a:prstGeom>
          <a:noFill/>
          <a:ln cap="flat" cmpd="sng" w="19050">
            <a:solidFill>
              <a:schemeClr val="dk2"/>
            </a:solidFill>
            <a:prstDash val="solid"/>
            <a:round/>
            <a:headEnd len="sm" w="sm" type="none"/>
            <a:tailEnd len="sm" w="sm" type="none"/>
          </a:ln>
        </p:spPr>
      </p:pic>
      <p:pic>
        <p:nvPicPr>
          <p:cNvPr id="1055" name="Google Shape;1055;p124"/>
          <p:cNvPicPr preferRelativeResize="0"/>
          <p:nvPr/>
        </p:nvPicPr>
        <p:blipFill>
          <a:blip r:embed="rId4">
            <a:alphaModFix/>
          </a:blip>
          <a:stretch>
            <a:fillRect/>
          </a:stretch>
        </p:blipFill>
        <p:spPr>
          <a:xfrm>
            <a:off x="6786125" y="419548"/>
            <a:ext cx="2173300" cy="2777549"/>
          </a:xfrm>
          <a:prstGeom prst="rect">
            <a:avLst/>
          </a:prstGeom>
          <a:noFill/>
          <a:ln cap="flat" cmpd="sng" w="19050">
            <a:solidFill>
              <a:srgbClr val="000000"/>
            </a:solidFill>
            <a:prstDash val="solid"/>
            <a:round/>
            <a:headEnd len="sm" w="sm" type="none"/>
            <a:tailEnd len="sm" w="sm" type="none"/>
          </a:ln>
        </p:spPr>
      </p:pic>
      <p:pic>
        <p:nvPicPr>
          <p:cNvPr id="1056" name="Google Shape;1056;p124"/>
          <p:cNvPicPr preferRelativeResize="0"/>
          <p:nvPr/>
        </p:nvPicPr>
        <p:blipFill>
          <a:blip r:embed="rId5">
            <a:alphaModFix/>
          </a:blip>
          <a:stretch>
            <a:fillRect/>
          </a:stretch>
        </p:blipFill>
        <p:spPr>
          <a:xfrm>
            <a:off x="201724" y="1367250"/>
            <a:ext cx="2041025" cy="2408999"/>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25"/>
          <p:cNvSpPr txBox="1"/>
          <p:nvPr>
            <p:ph idx="1" type="subTitle"/>
          </p:nvPr>
        </p:nvSpPr>
        <p:spPr>
          <a:xfrm>
            <a:off x="499725" y="1195031"/>
            <a:ext cx="8015700" cy="3300000"/>
          </a:xfrm>
          <a:prstGeom prst="rect">
            <a:avLst/>
          </a:prstGeom>
        </p:spPr>
        <p:txBody>
          <a:bodyPr anchorCtr="0" anchor="t" bIns="91425" lIns="91425" spcFirstLastPara="1" rIns="91425" wrap="square" tIns="91425">
            <a:normAutofit fontScale="70000" lnSpcReduction="20000"/>
          </a:bodyPr>
          <a:lstStyle/>
          <a:p>
            <a:pPr indent="-317500" lvl="0" marL="457200" rtl="0" algn="l">
              <a:spcBef>
                <a:spcPts val="0"/>
              </a:spcBef>
              <a:spcAft>
                <a:spcPts val="0"/>
              </a:spcAft>
              <a:buSzPct val="100000"/>
              <a:buChar char="●"/>
            </a:pPr>
            <a:r>
              <a:rPr lang="cs-CZ" sz="2000"/>
              <a:t>Povinnosti dle tiskového zákona pro periodika:  </a:t>
            </a:r>
            <a:endParaRPr sz="2000"/>
          </a:p>
          <a:p>
            <a:pPr indent="-317500" lvl="1" marL="914400" rtl="0" algn="l">
              <a:spcBef>
                <a:spcPts val="0"/>
              </a:spcBef>
              <a:spcAft>
                <a:spcPts val="0"/>
              </a:spcAft>
              <a:buSzPct val="100000"/>
              <a:buChar char="○"/>
            </a:pPr>
            <a:r>
              <a:rPr i="1" lang="cs-CZ" sz="2000"/>
              <a:t>evidence, objektivita, vyváženost, poskytnutí přiměřeného prostoru názorům zastupitelů</a:t>
            </a:r>
            <a:br>
              <a:rPr i="1" lang="cs-CZ" sz="2000"/>
            </a:br>
            <a:endParaRPr i="1" sz="2000"/>
          </a:p>
          <a:p>
            <a:pPr indent="-317500" lvl="0" marL="457200" rtl="0" algn="l">
              <a:spcBef>
                <a:spcPts val="0"/>
              </a:spcBef>
              <a:spcAft>
                <a:spcPts val="0"/>
              </a:spcAft>
              <a:buSzPct val="100000"/>
              <a:buChar char="●"/>
            </a:pPr>
            <a:r>
              <a:rPr lang="cs-CZ" sz="2000"/>
              <a:t>Povinnosti pro zpravodajství dle zákona o provozu RTV: </a:t>
            </a:r>
            <a:endParaRPr sz="2000"/>
          </a:p>
          <a:p>
            <a:pPr indent="-317500" lvl="1" marL="914400" rtl="0" algn="l">
              <a:spcBef>
                <a:spcPts val="0"/>
              </a:spcBef>
              <a:spcAft>
                <a:spcPts val="0"/>
              </a:spcAft>
              <a:buSzPct val="100000"/>
              <a:buChar char="○"/>
            </a:pPr>
            <a:r>
              <a:rPr i="1" lang="cs-CZ" sz="2000"/>
              <a:t>nezávislost, objektivita, vyváženost (dohlíží RRTV)</a:t>
            </a:r>
            <a:br>
              <a:rPr i="1" lang="cs-CZ" sz="2000"/>
            </a:br>
            <a:endParaRPr sz="2000"/>
          </a:p>
          <a:p>
            <a:pPr indent="-317500" lvl="0" marL="457200" rtl="0" algn="l">
              <a:spcBef>
                <a:spcPts val="0"/>
              </a:spcBef>
              <a:spcAft>
                <a:spcPts val="0"/>
              </a:spcAft>
              <a:buSzPct val="100000"/>
              <a:buChar char="●"/>
            </a:pPr>
            <a:r>
              <a:rPr lang="cs-CZ" sz="2000"/>
              <a:t>Zákaz využívání komunikačních médií kraje k volební kampani</a:t>
            </a:r>
            <a:endParaRPr sz="2000"/>
          </a:p>
          <a:p>
            <a:pPr indent="-317500" lvl="1" marL="914400" rtl="0" algn="l">
              <a:spcBef>
                <a:spcPts val="0"/>
              </a:spcBef>
              <a:spcAft>
                <a:spcPts val="0"/>
              </a:spcAft>
              <a:buSzPct val="100000"/>
              <a:buChar char="○"/>
            </a:pPr>
            <a:r>
              <a:rPr i="1" lang="cs-CZ" sz="2000"/>
              <a:t>informace o činnosti kraje  </a:t>
            </a:r>
            <a:r>
              <a:rPr lang="cs-CZ" sz="2000"/>
              <a:t>X  </a:t>
            </a:r>
            <a:r>
              <a:rPr i="1" lang="cs-CZ" sz="2000"/>
              <a:t>propagace (dohlíží UDHPSH)</a:t>
            </a:r>
            <a:br>
              <a:rPr i="1" lang="cs-CZ" sz="2000"/>
            </a:br>
            <a:endParaRPr i="1" sz="2000"/>
          </a:p>
          <a:p>
            <a:pPr indent="-317500" lvl="0" marL="457200" rtl="0" algn="l">
              <a:spcBef>
                <a:spcPts val="0"/>
              </a:spcBef>
              <a:spcAft>
                <a:spcPts val="0"/>
              </a:spcAft>
              <a:buSzPct val="100000"/>
              <a:buChar char="●"/>
            </a:pPr>
            <a:r>
              <a:rPr lang="cs-CZ" sz="2000"/>
              <a:t>Zpravodaje stále rozšířené + nové formáty - TV, rozhlas, sociální sítě -</a:t>
            </a:r>
            <a:endParaRPr sz="2000"/>
          </a:p>
          <a:p>
            <a:pPr indent="-317500" lvl="1" marL="914400" rtl="0" algn="l">
              <a:spcBef>
                <a:spcPts val="0"/>
              </a:spcBef>
              <a:spcAft>
                <a:spcPts val="0"/>
              </a:spcAft>
              <a:buSzPct val="100000"/>
              <a:buChar char="○"/>
            </a:pPr>
            <a:r>
              <a:rPr i="1" lang="cs-CZ" sz="2000"/>
              <a:t>spíš zhoršování situace - slabší kontrola, méně pravidel</a:t>
            </a:r>
            <a:endParaRPr i="1" sz="2000"/>
          </a:p>
          <a:p>
            <a:pPr indent="0" lvl="0" marL="457200" rtl="0" algn="l">
              <a:spcBef>
                <a:spcPts val="1200"/>
              </a:spcBef>
              <a:spcAft>
                <a:spcPts val="0"/>
              </a:spcAft>
              <a:buNone/>
            </a:pPr>
            <a:r>
              <a:t/>
            </a:r>
            <a:endParaRPr sz="2000"/>
          </a:p>
          <a:p>
            <a:pPr indent="0" lvl="0" marL="0" rtl="0" algn="l">
              <a:spcBef>
                <a:spcPts val="1200"/>
              </a:spcBef>
              <a:spcAft>
                <a:spcPts val="1200"/>
              </a:spcAft>
              <a:buNone/>
            </a:pPr>
            <a:r>
              <a:t/>
            </a:r>
            <a:endParaRPr i="1" sz="2000"/>
          </a:p>
        </p:txBody>
      </p:sp>
      <p:sp>
        <p:nvSpPr>
          <p:cNvPr id="1063" name="Google Shape;1063;p125"/>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sz="3200"/>
              <a:t>Obecní komunikační média</a:t>
            </a:r>
            <a:endParaRPr sz="3200"/>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26"/>
          <p:cNvSpPr txBox="1"/>
          <p:nvPr>
            <p:ph idx="1" type="subTitle"/>
          </p:nvPr>
        </p:nvSpPr>
        <p:spPr>
          <a:xfrm>
            <a:off x="453200" y="950050"/>
            <a:ext cx="8015700" cy="41736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b="1" lang="cs-CZ" sz="1800"/>
              <a:t>periodika:</a:t>
            </a:r>
            <a:endParaRPr b="1" sz="1800"/>
          </a:p>
          <a:p>
            <a:pPr indent="-325755" lvl="0" marL="457200" rtl="0" algn="l">
              <a:spcBef>
                <a:spcPts val="1200"/>
              </a:spcBef>
              <a:spcAft>
                <a:spcPts val="0"/>
              </a:spcAft>
              <a:buSzPct val="100000"/>
              <a:buChar char="●"/>
            </a:pPr>
            <a:r>
              <a:rPr lang="cs-CZ" sz="1800"/>
              <a:t>případ Strakonice - opakování voleb kvůli porušení férovosti voleb (cenzuře),  potvrzeno Ústavním soudem</a:t>
            </a:r>
            <a:endParaRPr sz="1800"/>
          </a:p>
          <a:p>
            <a:pPr indent="0" lvl="0" marL="0" rtl="0" algn="l">
              <a:spcBef>
                <a:spcPts val="1200"/>
              </a:spcBef>
              <a:spcAft>
                <a:spcPts val="0"/>
              </a:spcAft>
              <a:buNone/>
            </a:pPr>
            <a:r>
              <a:rPr b="1" lang="cs-CZ" sz="1800"/>
              <a:t>televize:</a:t>
            </a:r>
            <a:endParaRPr b="1" sz="1800"/>
          </a:p>
          <a:p>
            <a:pPr indent="-336550" lvl="0" marL="457200" rtl="0" algn="l">
              <a:spcBef>
                <a:spcPts val="1200"/>
              </a:spcBef>
              <a:spcAft>
                <a:spcPts val="0"/>
              </a:spcAft>
              <a:buSzPct val="111111"/>
              <a:buChar char="●"/>
            </a:pPr>
            <a:r>
              <a:rPr lang="cs-CZ" sz="1800"/>
              <a:t>případ Liberecká TV - smluvní porušení nezávislosti zpravodajství, </a:t>
            </a:r>
            <a:r>
              <a:rPr lang="cs-CZ" sz="1500"/>
              <a:t>2 roky a 3 podněty než pokutována za porušení povinnosti nést odpovědnost za obsah vysílání​</a:t>
            </a:r>
            <a:endParaRPr sz="1500"/>
          </a:p>
          <a:p>
            <a:pPr indent="0" lvl="0" marL="457200" rtl="0" algn="l">
              <a:lnSpc>
                <a:spcPct val="115000"/>
              </a:lnSpc>
              <a:spcBef>
                <a:spcPts val="1200"/>
              </a:spcBef>
              <a:spcAft>
                <a:spcPts val="0"/>
              </a:spcAft>
              <a:buNone/>
            </a:pPr>
            <a:r>
              <a:rPr lang="cs-CZ" sz="1500"/>
              <a:t>Pokuta 50 tisíc Kč​</a:t>
            </a:r>
            <a:endParaRPr sz="1500"/>
          </a:p>
          <a:p>
            <a:pPr indent="0" lvl="0" marL="0" rtl="0" algn="l">
              <a:lnSpc>
                <a:spcPct val="115000"/>
              </a:lnSpc>
              <a:spcBef>
                <a:spcPts val="1200"/>
              </a:spcBef>
              <a:spcAft>
                <a:spcPts val="0"/>
              </a:spcAft>
              <a:buNone/>
            </a:pPr>
            <a:r>
              <a:rPr b="1" lang="cs-CZ" sz="1800"/>
              <a:t>volby:</a:t>
            </a:r>
            <a:endParaRPr b="1" sz="1800"/>
          </a:p>
          <a:p>
            <a:pPr indent="-325755" lvl="0" marL="457200" rtl="0" algn="l">
              <a:lnSpc>
                <a:spcPct val="115000"/>
              </a:lnSpc>
              <a:spcBef>
                <a:spcPts val="1200"/>
              </a:spcBef>
              <a:spcAft>
                <a:spcPts val="0"/>
              </a:spcAft>
              <a:buSzPct val="100000"/>
              <a:buChar char="●"/>
            </a:pPr>
            <a:r>
              <a:rPr lang="cs-CZ" sz="1800"/>
              <a:t>krajské volby 2020 - pokuta za vedení kampaně ve zpravodaji Okleštěk a Jermanová</a:t>
            </a:r>
            <a:endParaRPr sz="1800"/>
          </a:p>
          <a:p>
            <a:pPr indent="0" lvl="0" marL="457200" rtl="0" algn="l">
              <a:spcBef>
                <a:spcPts val="1200"/>
              </a:spcBef>
              <a:spcAft>
                <a:spcPts val="0"/>
              </a:spcAft>
              <a:buNone/>
            </a:pPr>
            <a:r>
              <a:t/>
            </a:r>
            <a:endParaRPr sz="1800"/>
          </a:p>
          <a:p>
            <a:pPr indent="0" lvl="0" marL="0" rtl="0" algn="l">
              <a:spcBef>
                <a:spcPts val="1200"/>
              </a:spcBef>
              <a:spcAft>
                <a:spcPts val="1200"/>
              </a:spcAft>
              <a:buNone/>
            </a:pPr>
            <a:r>
              <a:t/>
            </a:r>
            <a:endParaRPr i="1" sz="1800"/>
          </a:p>
        </p:txBody>
      </p:sp>
      <p:sp>
        <p:nvSpPr>
          <p:cNvPr id="1070" name="Google Shape;1070;p126"/>
          <p:cNvSpPr txBox="1"/>
          <p:nvPr>
            <p:ph type="title"/>
          </p:nvPr>
        </p:nvSpPr>
        <p:spPr>
          <a:xfrm>
            <a:off x="259775" y="0"/>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cs-CZ" sz="3200"/>
              <a:t>Příklady špatné praxe </a:t>
            </a:r>
            <a:endParaRPr sz="320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127"/>
          <p:cNvSpPr txBox="1"/>
          <p:nvPr>
            <p:ph type="title"/>
          </p:nvPr>
        </p:nvSpPr>
        <p:spPr>
          <a:xfrm>
            <a:off x="271125" y="180019"/>
            <a:ext cx="6690300" cy="93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cs-CZ" sz="3200"/>
              <a:t>Obecní komunikační média</a:t>
            </a:r>
            <a:endParaRPr sz="3200"/>
          </a:p>
        </p:txBody>
      </p:sp>
      <p:sp>
        <p:nvSpPr>
          <p:cNvPr id="1077" name="Google Shape;1077;p127"/>
          <p:cNvSpPr txBox="1"/>
          <p:nvPr/>
        </p:nvSpPr>
        <p:spPr>
          <a:xfrm>
            <a:off x="397825" y="1059494"/>
            <a:ext cx="8499000" cy="398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cs-CZ" sz="2000">
                <a:solidFill>
                  <a:schemeClr val="dk1"/>
                </a:solidFill>
                <a:latin typeface="Calibri"/>
                <a:ea typeface="Calibri"/>
                <a:cs typeface="Calibri"/>
                <a:sym typeface="Calibri"/>
              </a:rPr>
              <a:t>Svobodné šíření informací a názorová pluralita </a:t>
            </a:r>
            <a:endParaRPr b="1" sz="20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cs-CZ" sz="2000">
                <a:solidFill>
                  <a:schemeClr val="dk1"/>
                </a:solidFill>
                <a:latin typeface="Calibri"/>
                <a:ea typeface="Calibri"/>
                <a:cs typeface="Calibri"/>
                <a:sym typeface="Calibri"/>
              </a:rPr>
              <a:t>= základní princip demokracie​ - </a:t>
            </a:r>
            <a:r>
              <a:rPr i="1" lang="cs-CZ" sz="2000">
                <a:solidFill>
                  <a:schemeClr val="dk1"/>
                </a:solidFill>
                <a:latin typeface="Calibri"/>
                <a:ea typeface="Calibri"/>
                <a:cs typeface="Calibri"/>
                <a:sym typeface="Calibri"/>
              </a:rPr>
              <a:t>občan je informován, aby si mohl sám utvořit názor</a:t>
            </a:r>
            <a:endParaRPr i="1" sz="20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t/>
            </a:r>
            <a:endParaRPr sz="2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640"/>
              </a:spcBef>
              <a:spcAft>
                <a:spcPts val="0"/>
              </a:spcAft>
              <a:buClr>
                <a:schemeClr val="dk1"/>
              </a:buClr>
              <a:buSzPts val="1100"/>
              <a:buFont typeface="Arial"/>
              <a:buNone/>
            </a:pPr>
            <a:r>
              <a:t/>
            </a:r>
            <a:endParaRPr i="1" sz="3000">
              <a:solidFill>
                <a:schemeClr val="dk1"/>
              </a:solidFill>
              <a:latin typeface="Calibri"/>
              <a:ea typeface="Calibri"/>
              <a:cs typeface="Calibri"/>
              <a:sym typeface="Calibri"/>
            </a:endParaRPr>
          </a:p>
        </p:txBody>
      </p:sp>
      <p:pic>
        <p:nvPicPr>
          <p:cNvPr id="1078" name="Google Shape;1078;p127"/>
          <p:cNvPicPr preferRelativeResize="0"/>
          <p:nvPr/>
        </p:nvPicPr>
        <p:blipFill>
          <a:blip r:embed="rId3">
            <a:alphaModFix/>
          </a:blip>
          <a:stretch>
            <a:fillRect/>
          </a:stretch>
        </p:blipFill>
        <p:spPr>
          <a:xfrm>
            <a:off x="3562496" y="2032547"/>
            <a:ext cx="3215120" cy="261258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iv systému Office">
  <a:themeElements>
    <a:clrScheme name="Kancelář">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otiv systému Office">
  <a:themeElements>
    <a:clrScheme name="Kancelář">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